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4" r:id="rId1"/>
  </p:sldMasterIdLst>
  <p:notesMasterIdLst>
    <p:notesMasterId r:id="rId56"/>
  </p:notesMasterIdLst>
  <p:sldIdLst>
    <p:sldId id="383" r:id="rId2"/>
    <p:sldId id="257" r:id="rId3"/>
    <p:sldId id="311" r:id="rId4"/>
    <p:sldId id="312" r:id="rId5"/>
    <p:sldId id="313" r:id="rId6"/>
    <p:sldId id="314" r:id="rId7"/>
    <p:sldId id="315" r:id="rId8"/>
    <p:sldId id="316" r:id="rId9"/>
    <p:sldId id="317" r:id="rId10"/>
    <p:sldId id="354" r:id="rId11"/>
    <p:sldId id="355" r:id="rId12"/>
    <p:sldId id="356" r:id="rId13"/>
    <p:sldId id="357" r:id="rId14"/>
    <p:sldId id="358" r:id="rId15"/>
    <p:sldId id="359" r:id="rId16"/>
    <p:sldId id="376" r:id="rId17"/>
    <p:sldId id="353" r:id="rId18"/>
    <p:sldId id="318" r:id="rId19"/>
    <p:sldId id="320" r:id="rId20"/>
    <p:sldId id="319" r:id="rId21"/>
    <p:sldId id="377" r:id="rId22"/>
    <p:sldId id="321" r:id="rId23"/>
    <p:sldId id="361" r:id="rId24"/>
    <p:sldId id="362" r:id="rId25"/>
    <p:sldId id="363" r:id="rId26"/>
    <p:sldId id="378" r:id="rId27"/>
    <p:sldId id="366" r:id="rId28"/>
    <p:sldId id="367" r:id="rId29"/>
    <p:sldId id="369" r:id="rId30"/>
    <p:sldId id="370" r:id="rId31"/>
    <p:sldId id="326" r:id="rId32"/>
    <p:sldId id="327" r:id="rId33"/>
    <p:sldId id="379" r:id="rId34"/>
    <p:sldId id="329" r:id="rId35"/>
    <p:sldId id="372" r:id="rId36"/>
    <p:sldId id="380" r:id="rId37"/>
    <p:sldId id="373" r:id="rId38"/>
    <p:sldId id="337" r:id="rId39"/>
    <p:sldId id="338" r:id="rId40"/>
    <p:sldId id="339" r:id="rId41"/>
    <p:sldId id="340" r:id="rId42"/>
    <p:sldId id="341" r:id="rId43"/>
    <p:sldId id="342" r:id="rId44"/>
    <p:sldId id="381" r:id="rId45"/>
    <p:sldId id="343" r:id="rId46"/>
    <p:sldId id="345" r:id="rId47"/>
    <p:sldId id="385" r:id="rId48"/>
    <p:sldId id="347" r:id="rId49"/>
    <p:sldId id="382" r:id="rId50"/>
    <p:sldId id="348" r:id="rId51"/>
    <p:sldId id="349" r:id="rId52"/>
    <p:sldId id="350" r:id="rId53"/>
    <p:sldId id="351" r:id="rId54"/>
    <p:sldId id="352" r:id="rId55"/>
  </p:sldIdLst>
  <p:sldSz cx="9144000" cy="6858000" type="screen4x3"/>
  <p:notesSz cx="6858000" cy="9144000"/>
  <p:defaultTextStyle>
    <a:defPPr>
      <a:defRPr lang="en-US"/>
    </a:defPPr>
    <a:lvl1pPr algn="l" rtl="0" fontAlgn="base">
      <a:spcBef>
        <a:spcPct val="0"/>
      </a:spcBef>
      <a:spcAft>
        <a:spcPct val="0"/>
      </a:spcAft>
      <a:defRPr sz="2000" kern="1200">
        <a:solidFill>
          <a:srgbClr val="FFFFFF"/>
        </a:solidFill>
        <a:latin typeface="Times New Roman" panose="02020603050405020304" pitchFamily="18" charset="0"/>
        <a:ea typeface="+mn-ea"/>
        <a:cs typeface="+mn-cs"/>
      </a:defRPr>
    </a:lvl1pPr>
    <a:lvl2pPr marL="457200" algn="l" rtl="0" fontAlgn="base">
      <a:spcBef>
        <a:spcPct val="0"/>
      </a:spcBef>
      <a:spcAft>
        <a:spcPct val="0"/>
      </a:spcAft>
      <a:defRPr sz="2000" kern="1200">
        <a:solidFill>
          <a:srgbClr val="FFFFFF"/>
        </a:solidFill>
        <a:latin typeface="Times New Roman" panose="02020603050405020304" pitchFamily="18" charset="0"/>
        <a:ea typeface="+mn-ea"/>
        <a:cs typeface="+mn-cs"/>
      </a:defRPr>
    </a:lvl2pPr>
    <a:lvl3pPr marL="914400" algn="l" rtl="0" fontAlgn="base">
      <a:spcBef>
        <a:spcPct val="0"/>
      </a:spcBef>
      <a:spcAft>
        <a:spcPct val="0"/>
      </a:spcAft>
      <a:defRPr sz="2000" kern="1200">
        <a:solidFill>
          <a:srgbClr val="FFFFFF"/>
        </a:solidFill>
        <a:latin typeface="Times New Roman" panose="02020603050405020304" pitchFamily="18" charset="0"/>
        <a:ea typeface="+mn-ea"/>
        <a:cs typeface="+mn-cs"/>
      </a:defRPr>
    </a:lvl3pPr>
    <a:lvl4pPr marL="1371600" algn="l" rtl="0" fontAlgn="base">
      <a:spcBef>
        <a:spcPct val="0"/>
      </a:spcBef>
      <a:spcAft>
        <a:spcPct val="0"/>
      </a:spcAft>
      <a:defRPr sz="2000" kern="1200">
        <a:solidFill>
          <a:srgbClr val="FFFFFF"/>
        </a:solidFill>
        <a:latin typeface="Times New Roman" panose="02020603050405020304" pitchFamily="18" charset="0"/>
        <a:ea typeface="+mn-ea"/>
        <a:cs typeface="+mn-cs"/>
      </a:defRPr>
    </a:lvl4pPr>
    <a:lvl5pPr marL="1828800" algn="l" rtl="0" fontAlgn="base">
      <a:spcBef>
        <a:spcPct val="0"/>
      </a:spcBef>
      <a:spcAft>
        <a:spcPct val="0"/>
      </a:spcAft>
      <a:defRPr sz="2000" kern="1200">
        <a:solidFill>
          <a:srgbClr val="FFFFFF"/>
        </a:solidFill>
        <a:latin typeface="Times New Roman" panose="02020603050405020304" pitchFamily="18" charset="0"/>
        <a:ea typeface="+mn-ea"/>
        <a:cs typeface="+mn-cs"/>
      </a:defRPr>
    </a:lvl5pPr>
    <a:lvl6pPr marL="2286000" algn="l" defTabSz="914400" rtl="0" eaLnBrk="1" latinLnBrk="0" hangingPunct="1">
      <a:defRPr sz="2000" kern="1200">
        <a:solidFill>
          <a:srgbClr val="FFFFFF"/>
        </a:solidFill>
        <a:latin typeface="Times New Roman" panose="02020603050405020304" pitchFamily="18" charset="0"/>
        <a:ea typeface="+mn-ea"/>
        <a:cs typeface="+mn-cs"/>
      </a:defRPr>
    </a:lvl6pPr>
    <a:lvl7pPr marL="2743200" algn="l" defTabSz="914400" rtl="0" eaLnBrk="1" latinLnBrk="0" hangingPunct="1">
      <a:defRPr sz="2000" kern="1200">
        <a:solidFill>
          <a:srgbClr val="FFFFFF"/>
        </a:solidFill>
        <a:latin typeface="Times New Roman" panose="02020603050405020304" pitchFamily="18" charset="0"/>
        <a:ea typeface="+mn-ea"/>
        <a:cs typeface="+mn-cs"/>
      </a:defRPr>
    </a:lvl7pPr>
    <a:lvl8pPr marL="3200400" algn="l" defTabSz="914400" rtl="0" eaLnBrk="1" latinLnBrk="0" hangingPunct="1">
      <a:defRPr sz="2000" kern="1200">
        <a:solidFill>
          <a:srgbClr val="FFFFFF"/>
        </a:solidFill>
        <a:latin typeface="Times New Roman" panose="02020603050405020304" pitchFamily="18" charset="0"/>
        <a:ea typeface="+mn-ea"/>
        <a:cs typeface="+mn-cs"/>
      </a:defRPr>
    </a:lvl8pPr>
    <a:lvl9pPr marL="3657600" algn="l" defTabSz="914400" rtl="0" eaLnBrk="1" latinLnBrk="0" hangingPunct="1">
      <a:defRPr sz="2000" kern="1200">
        <a:solidFill>
          <a:srgbClr val="FFFFFF"/>
        </a:solidFill>
        <a:latin typeface="Times New Roman" panose="02020603050405020304" pitchFamily="18" charset="0"/>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94" autoAdjust="0"/>
    <p:restoredTop sz="97026" autoAdjust="0"/>
  </p:normalViewPr>
  <p:slideViewPr>
    <p:cSldViewPr>
      <p:cViewPr>
        <p:scale>
          <a:sx n="50" d="100"/>
          <a:sy n="50" d="100"/>
        </p:scale>
        <p:origin x="-1579" y="-811"/>
      </p:cViewPr>
      <p:guideLst>
        <p:guide orient="horz" pos="2160"/>
        <p:guide pos="2880"/>
      </p:guideLst>
    </p:cSldViewPr>
  </p:slideViewPr>
  <p:outlineViewPr>
    <p:cViewPr>
      <p:scale>
        <a:sx n="33" d="100"/>
        <a:sy n="33" d="100"/>
      </p:scale>
      <p:origin x="0" y="16812"/>
    </p:cViewPr>
  </p:outlineViewPr>
  <p:notesTextViewPr>
    <p:cViewPr>
      <p:scale>
        <a:sx n="100" d="100"/>
        <a:sy n="100" d="100"/>
      </p:scale>
      <p:origin x="0" y="0"/>
    </p:cViewPr>
  </p:notesTextViewPr>
  <p:sorterViewPr>
    <p:cViewPr>
      <p:scale>
        <a:sx n="66" d="100"/>
        <a:sy n="66" d="100"/>
      </p:scale>
      <p:origin x="0" y="25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2">
            <a:extLst>
              <a:ext uri="{FF2B5EF4-FFF2-40B4-BE49-F238E27FC236}">
                <a16:creationId xmlns="" xmlns:a16="http://schemas.microsoft.com/office/drawing/2014/main" id="{BC2FE4F4-148C-5449-990C-04B42EC3D388}"/>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solidFill>
                  <a:schemeClr val="tx1"/>
                </a:solidFill>
              </a:defRPr>
            </a:lvl1pPr>
          </a:lstStyle>
          <a:p>
            <a:pPr>
              <a:defRPr/>
            </a:pPr>
            <a:endParaRPr lang="en-US" dirty="0"/>
          </a:p>
        </p:txBody>
      </p:sp>
      <p:sp>
        <p:nvSpPr>
          <p:cNvPr id="57347" name="Rectangle 3">
            <a:extLst>
              <a:ext uri="{FF2B5EF4-FFF2-40B4-BE49-F238E27FC236}">
                <a16:creationId xmlns="" xmlns:a16="http://schemas.microsoft.com/office/drawing/2014/main" id="{6F062AC8-6EA5-8742-92F2-8AB84CF833DC}"/>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solidFill>
                  <a:schemeClr val="tx1"/>
                </a:solidFill>
              </a:defRPr>
            </a:lvl1pPr>
          </a:lstStyle>
          <a:p>
            <a:pPr>
              <a:defRPr/>
            </a:pPr>
            <a:endParaRPr lang="en-US" dirty="0"/>
          </a:p>
        </p:txBody>
      </p:sp>
      <p:sp>
        <p:nvSpPr>
          <p:cNvPr id="66564" name="Rectangle 4">
            <a:extLst>
              <a:ext uri="{FF2B5EF4-FFF2-40B4-BE49-F238E27FC236}">
                <a16:creationId xmlns="" xmlns:a16="http://schemas.microsoft.com/office/drawing/2014/main" id="{74575161-DFBD-BE42-B7F3-89C4078BE86F}"/>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9" name="Rectangle 5">
            <a:extLst>
              <a:ext uri="{FF2B5EF4-FFF2-40B4-BE49-F238E27FC236}">
                <a16:creationId xmlns="" xmlns:a16="http://schemas.microsoft.com/office/drawing/2014/main" id="{15065E98-23FA-4444-8DC6-9BAE7E8B321A}"/>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7350" name="Rectangle 6">
            <a:extLst>
              <a:ext uri="{FF2B5EF4-FFF2-40B4-BE49-F238E27FC236}">
                <a16:creationId xmlns="" xmlns:a16="http://schemas.microsoft.com/office/drawing/2014/main" id="{F6175542-8AA5-884B-9A8B-96FAF63E38E1}"/>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solidFill>
                  <a:schemeClr val="tx1"/>
                </a:solidFill>
              </a:defRPr>
            </a:lvl1pPr>
          </a:lstStyle>
          <a:p>
            <a:pPr>
              <a:defRPr/>
            </a:pPr>
            <a:endParaRPr lang="en-US" dirty="0"/>
          </a:p>
        </p:txBody>
      </p:sp>
      <p:sp>
        <p:nvSpPr>
          <p:cNvPr id="57351" name="Rectangle 7">
            <a:extLst>
              <a:ext uri="{FF2B5EF4-FFF2-40B4-BE49-F238E27FC236}">
                <a16:creationId xmlns="" xmlns:a16="http://schemas.microsoft.com/office/drawing/2014/main" id="{6F028A61-9A6A-DD4A-AD4A-F1F40D59EC52}"/>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chemeClr val="tx1"/>
                </a:solidFill>
              </a:defRPr>
            </a:lvl1pPr>
          </a:lstStyle>
          <a:p>
            <a:fld id="{7066CE74-E2BD-7D4C-94E7-9E7D622A4278}" type="slidenum">
              <a:rPr lang="en-US" altLang="en-US"/>
              <a:pPr/>
              <a:t>‹#›</a:t>
            </a:fld>
            <a:endParaRPr lang="en-US" altLang="en-US" dirty="0"/>
          </a:p>
        </p:txBody>
      </p:sp>
    </p:spTree>
    <p:extLst>
      <p:ext uri="{BB962C8B-B14F-4D97-AF65-F5344CB8AC3E}">
        <p14:creationId xmlns:p14="http://schemas.microsoft.com/office/powerpoint/2010/main" val="201106251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a:extLst>
              <a:ext uri="{FF2B5EF4-FFF2-40B4-BE49-F238E27FC236}">
                <a16:creationId xmlns="" xmlns:a16="http://schemas.microsoft.com/office/drawing/2014/main" id="{457306D6-9339-B648-8776-0777F3AD1A0E}"/>
              </a:ext>
            </a:extLst>
          </p:cNvPr>
          <p:cNvSpPr>
            <a:spLocks noGrp="1" noRot="1" noChangeAspect="1" noTextEdit="1"/>
          </p:cNvSpPr>
          <p:nvPr>
            <p:ph type="sldImg"/>
          </p:nvPr>
        </p:nvSpPr>
        <p:spPr>
          <a:ln/>
        </p:spPr>
      </p:sp>
      <p:sp>
        <p:nvSpPr>
          <p:cNvPr id="67587" name="Notes Placeholder 2">
            <a:extLst>
              <a:ext uri="{FF2B5EF4-FFF2-40B4-BE49-F238E27FC236}">
                <a16:creationId xmlns="" xmlns:a16="http://schemas.microsoft.com/office/drawing/2014/main" id="{9C651109-5FAF-7E4E-A80B-0790CABADBB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a:t>Guide to Computer Forensics and Investigations Sixth Edition</a:t>
            </a:r>
          </a:p>
          <a:p>
            <a:endParaRPr lang="en-US" altLang="en-US" b="1" dirty="0"/>
          </a:p>
          <a:p>
            <a:pPr eaLnBrk="1" hangingPunct="1">
              <a:lnSpc>
                <a:spcPct val="80000"/>
              </a:lnSpc>
            </a:pPr>
            <a:r>
              <a:rPr lang="en-US" altLang="en-US" i="1" dirty="0"/>
              <a:t>Chapter 8</a:t>
            </a:r>
          </a:p>
          <a:p>
            <a:pPr>
              <a:lnSpc>
                <a:spcPct val="80000"/>
              </a:lnSpc>
            </a:pPr>
            <a:r>
              <a:rPr lang="en-US" altLang="en-US" i="1" dirty="0"/>
              <a:t>Recovering Graphics Files</a:t>
            </a:r>
          </a:p>
          <a:p>
            <a:endParaRPr lang="en-US" altLang="en-US" dirty="0"/>
          </a:p>
        </p:txBody>
      </p:sp>
      <p:sp>
        <p:nvSpPr>
          <p:cNvPr id="67588" name="Slide Number Placeholder 3">
            <a:extLst>
              <a:ext uri="{FF2B5EF4-FFF2-40B4-BE49-F238E27FC236}">
                <a16:creationId xmlns="" xmlns:a16="http://schemas.microsoft.com/office/drawing/2014/main" id="{AE13023C-22F9-4946-B31B-B5B3D41112E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fld id="{ABEF8834-E194-3A44-AA76-2A03C41DC753}" type="slidenum">
              <a:rPr lang="en-US" altLang="en-US"/>
              <a:pPr eaLnBrk="1" hangingPunct="1">
                <a:spcBef>
                  <a:spcPct val="0"/>
                </a:spcBef>
              </a:pPr>
              <a:t>1</a:t>
            </a:fld>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5" descr="Title_Slide.png">
            <a:extLst>
              <a:ext uri="{FF2B5EF4-FFF2-40B4-BE49-F238E27FC236}">
                <a16:creationId xmlns="" xmlns:a16="http://schemas.microsoft.com/office/drawing/2014/main" id="{40867848-927F-3D4E-93CB-2D5848DEE9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7813" y="254000"/>
            <a:ext cx="8713787" cy="652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 xmlns:a16="http://schemas.microsoft.com/office/drawing/2014/main" id="{41EE7FC4-C401-8B4E-ACE4-97C4B6A9FE4B}"/>
              </a:ext>
            </a:extLst>
          </p:cNvPr>
          <p:cNvSpPr/>
          <p:nvPr userDrawn="1"/>
        </p:nvSpPr>
        <p:spPr>
          <a:xfrm>
            <a:off x="3482975" y="223838"/>
            <a:ext cx="2125663" cy="9858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6" name="Picture 8" descr="Rules_Single_A.png">
            <a:extLst>
              <a:ext uri="{FF2B5EF4-FFF2-40B4-BE49-F238E27FC236}">
                <a16:creationId xmlns="" xmlns:a16="http://schemas.microsoft.com/office/drawing/2014/main" id="{A8BD189D-0F98-3243-B46F-4CDB9A333A4F}"/>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l="25529" r="-57141"/>
          <a:stretch>
            <a:fillRect/>
          </a:stretch>
        </p:blipFill>
        <p:spPr bwMode="auto">
          <a:xfrm>
            <a:off x="1627188" y="481013"/>
            <a:ext cx="10034587" cy="10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4">
            <a:extLst>
              <a:ext uri="{FF2B5EF4-FFF2-40B4-BE49-F238E27FC236}">
                <a16:creationId xmlns="" xmlns:a16="http://schemas.microsoft.com/office/drawing/2014/main" id="{48261F58-A224-E641-BC82-89EB20A28CB7}"/>
              </a:ext>
            </a:extLst>
          </p:cNvPr>
          <p:cNvSpPr/>
          <p:nvPr userDrawn="1"/>
        </p:nvSpPr>
        <p:spPr>
          <a:xfrm>
            <a:off x="6811963" y="4884738"/>
            <a:ext cx="2081212" cy="1927225"/>
          </a:xfrm>
          <a:custGeom>
            <a:avLst/>
            <a:gdLst>
              <a:gd name="connsiteX0" fmla="*/ 0 w 1973580"/>
              <a:gd name="connsiteY0" fmla="*/ 0 h 1389864"/>
              <a:gd name="connsiteX1" fmla="*/ 1973580 w 1973580"/>
              <a:gd name="connsiteY1" fmla="*/ 0 h 1389864"/>
              <a:gd name="connsiteX2" fmla="*/ 1973580 w 1973580"/>
              <a:gd name="connsiteY2" fmla="*/ 1389864 h 1389864"/>
              <a:gd name="connsiteX3" fmla="*/ 0 w 1973580"/>
              <a:gd name="connsiteY3" fmla="*/ 1389864 h 1389864"/>
              <a:gd name="connsiteX4" fmla="*/ 0 w 1973580"/>
              <a:gd name="connsiteY4" fmla="*/ 0 h 1389864"/>
              <a:gd name="connsiteX0" fmla="*/ 0 w 1973580"/>
              <a:gd name="connsiteY0" fmla="*/ 0 h 1389864"/>
              <a:gd name="connsiteX1" fmla="*/ 1935480 w 1973580"/>
              <a:gd name="connsiteY1" fmla="*/ 60960 h 1389864"/>
              <a:gd name="connsiteX2" fmla="*/ 1973580 w 1973580"/>
              <a:gd name="connsiteY2" fmla="*/ 1389864 h 1389864"/>
              <a:gd name="connsiteX3" fmla="*/ 0 w 1973580"/>
              <a:gd name="connsiteY3" fmla="*/ 1389864 h 1389864"/>
              <a:gd name="connsiteX4" fmla="*/ 0 w 1973580"/>
              <a:gd name="connsiteY4" fmla="*/ 0 h 1389864"/>
              <a:gd name="connsiteX0" fmla="*/ 0 w 1973580"/>
              <a:gd name="connsiteY0" fmla="*/ 54731 h 1444595"/>
              <a:gd name="connsiteX1" fmla="*/ 1577340 w 1973580"/>
              <a:gd name="connsiteY1" fmla="*/ 1391 h 1444595"/>
              <a:gd name="connsiteX2" fmla="*/ 1935480 w 1973580"/>
              <a:gd name="connsiteY2" fmla="*/ 115691 h 1444595"/>
              <a:gd name="connsiteX3" fmla="*/ 1973580 w 1973580"/>
              <a:gd name="connsiteY3" fmla="*/ 1444595 h 1444595"/>
              <a:gd name="connsiteX4" fmla="*/ 0 w 1973580"/>
              <a:gd name="connsiteY4" fmla="*/ 1444595 h 1444595"/>
              <a:gd name="connsiteX5" fmla="*/ 0 w 1973580"/>
              <a:gd name="connsiteY5"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0 w 2080291"/>
              <a:gd name="connsiteY6"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60960 w 2080291"/>
              <a:gd name="connsiteY6" fmla="*/ 1030092 h 1444595"/>
              <a:gd name="connsiteX7" fmla="*/ 0 w 2080291"/>
              <a:gd name="connsiteY7"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144780 w 2080291"/>
              <a:gd name="connsiteY6" fmla="*/ 999612 h 1444595"/>
              <a:gd name="connsiteX7" fmla="*/ 0 w 2080291"/>
              <a:gd name="connsiteY7"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144780 w 2080291"/>
              <a:gd name="connsiteY6" fmla="*/ 999612 h 1444595"/>
              <a:gd name="connsiteX7" fmla="*/ 0 w 2080291"/>
              <a:gd name="connsiteY7"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99060 w 2080291"/>
              <a:gd name="connsiteY6" fmla="*/ 991992 h 1444595"/>
              <a:gd name="connsiteX7" fmla="*/ 0 w 2080291"/>
              <a:gd name="connsiteY7" fmla="*/ 54731 h 144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0291" h="1444595">
                <a:moveTo>
                  <a:pt x="0" y="54731"/>
                </a:moveTo>
                <a:cubicBezTo>
                  <a:pt x="520700" y="67431"/>
                  <a:pt x="1056640" y="-11309"/>
                  <a:pt x="1577340" y="1391"/>
                </a:cubicBezTo>
                <a:lnTo>
                  <a:pt x="1935480" y="115691"/>
                </a:lnTo>
                <a:cubicBezTo>
                  <a:pt x="1932940" y="209671"/>
                  <a:pt x="2082800" y="334132"/>
                  <a:pt x="2080260" y="428112"/>
                </a:cubicBezTo>
                <a:lnTo>
                  <a:pt x="1973580" y="1444595"/>
                </a:lnTo>
                <a:lnTo>
                  <a:pt x="0" y="1444595"/>
                </a:lnTo>
                <a:cubicBezTo>
                  <a:pt x="0" y="1319127"/>
                  <a:pt x="99060" y="1117460"/>
                  <a:pt x="99060" y="991992"/>
                </a:cubicBezTo>
                <a:lnTo>
                  <a:pt x="0" y="5473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8" name="Picture 10" descr="Audio.png">
            <a:extLst>
              <a:ext uri="{FF2B5EF4-FFF2-40B4-BE49-F238E27FC236}">
                <a16:creationId xmlns="" xmlns:a16="http://schemas.microsoft.com/office/drawing/2014/main" id="{38857024-1465-4146-8BE1-6311166231AD}"/>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865938" y="5389563"/>
            <a:ext cx="985837"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1">
            <a:extLst>
              <a:ext uri="{FF2B5EF4-FFF2-40B4-BE49-F238E27FC236}">
                <a16:creationId xmlns="" xmlns:a16="http://schemas.microsoft.com/office/drawing/2014/main" id="{471EF225-8A29-C14C-9828-BD9A468521CB}"/>
              </a:ext>
            </a:extLst>
          </p:cNvPr>
          <p:cNvPicPr>
            <a:picLocks noChangeAspect="1"/>
          </p:cNvPicPr>
          <p:nvPr userDrawn="1"/>
        </p:nvPicPr>
        <p:blipFill>
          <a:blip r:embed="rId5">
            <a:extLst>
              <a:ext uri="{28A0092B-C50C-407E-A947-70E740481C1C}">
                <a14:useLocalDpi xmlns:a14="http://schemas.microsoft.com/office/drawing/2010/main" val="0"/>
              </a:ext>
            </a:extLst>
          </a:blip>
          <a:srcRect l="24477" r="23795"/>
          <a:stretch>
            <a:fillRect/>
          </a:stretch>
        </p:blipFill>
        <p:spPr bwMode="auto">
          <a:xfrm>
            <a:off x="8674100" y="5121275"/>
            <a:ext cx="276225"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2" descr="Swirl_3.png">
            <a:extLst>
              <a:ext uri="{FF2B5EF4-FFF2-40B4-BE49-F238E27FC236}">
                <a16:creationId xmlns="" xmlns:a16="http://schemas.microsoft.com/office/drawing/2014/main" id="{0F79AC0D-EADA-1441-A8E5-C18EEA720C2D}"/>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rot="9688654">
            <a:off x="7440613" y="6392863"/>
            <a:ext cx="3857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descr="Swirl_3.png">
            <a:extLst>
              <a:ext uri="{FF2B5EF4-FFF2-40B4-BE49-F238E27FC236}">
                <a16:creationId xmlns="" xmlns:a16="http://schemas.microsoft.com/office/drawing/2014/main" id="{8ECCFEDE-D4DD-8445-924B-3D2F3541A9D6}"/>
              </a:ext>
            </a:extLst>
          </p:cNvPr>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rot="18073124">
            <a:off x="7908926" y="5449887"/>
            <a:ext cx="590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4">
            <a:extLst>
              <a:ext uri="{FF2B5EF4-FFF2-40B4-BE49-F238E27FC236}">
                <a16:creationId xmlns="" xmlns:a16="http://schemas.microsoft.com/office/drawing/2014/main" id="{7B1BD310-E7DD-E140-A1EF-534CF423F6B4}"/>
              </a:ext>
            </a:extLst>
          </p:cNvPr>
          <p:cNvPicPr>
            <a:picLocks noChangeAspect="1"/>
          </p:cNvPicPr>
          <p:nvPr userDrawn="1"/>
        </p:nvPicPr>
        <p:blipFill>
          <a:blip r:embed="rId8">
            <a:extLst>
              <a:ext uri="{28A0092B-C50C-407E-A947-70E740481C1C}">
                <a14:useLocalDpi xmlns:a14="http://schemas.microsoft.com/office/drawing/2010/main" val="0"/>
              </a:ext>
            </a:extLst>
          </a:blip>
          <a:srcRect l="4669" t="13753" r="6580" b="12460"/>
          <a:stretch>
            <a:fillRect/>
          </a:stretch>
        </p:blipFill>
        <p:spPr bwMode="auto">
          <a:xfrm>
            <a:off x="7939088" y="5832475"/>
            <a:ext cx="673100" cy="74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5">
            <a:extLst>
              <a:ext uri="{FF2B5EF4-FFF2-40B4-BE49-F238E27FC236}">
                <a16:creationId xmlns="" xmlns:a16="http://schemas.microsoft.com/office/drawing/2014/main" id="{11717E8F-6773-D84F-8145-2F28C723BAC2}"/>
              </a:ext>
            </a:extLst>
          </p:cNvPr>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0" y="6415088"/>
            <a:ext cx="1150938"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98500" y="2618826"/>
            <a:ext cx="7747000" cy="470898"/>
          </a:xfrm>
        </p:spPr>
        <p:txBody>
          <a:bodyPr anchor="b"/>
          <a:lstStyle>
            <a:lvl1pPr algn="ctr">
              <a:defRPr sz="3600">
                <a:solidFill>
                  <a:schemeClr val="accent2"/>
                </a:solidFill>
              </a:defRPr>
            </a:lvl1pPr>
          </a:lstStyle>
          <a:p>
            <a:r>
              <a:rPr lang="en-US" dirty="0"/>
              <a:t>Click to edit Master title style</a:t>
            </a:r>
          </a:p>
        </p:txBody>
      </p:sp>
      <p:sp>
        <p:nvSpPr>
          <p:cNvPr id="3" name="Subtitle 2"/>
          <p:cNvSpPr>
            <a:spLocks noGrp="1"/>
          </p:cNvSpPr>
          <p:nvPr>
            <p:ph type="subTitle" idx="1"/>
          </p:nvPr>
        </p:nvSpPr>
        <p:spPr>
          <a:xfrm>
            <a:off x="698500" y="3352800"/>
            <a:ext cx="7747000" cy="235962"/>
          </a:xfrm>
        </p:spPr>
        <p:txBody>
          <a:bodyPr/>
          <a:lstStyle>
            <a:lvl1pPr marL="0" indent="0" algn="ctr">
              <a:buNone/>
              <a:defRPr sz="16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4" name="Footer Placeholder 5">
            <a:extLst>
              <a:ext uri="{FF2B5EF4-FFF2-40B4-BE49-F238E27FC236}">
                <a16:creationId xmlns="" xmlns:a16="http://schemas.microsoft.com/office/drawing/2014/main" id="{BC3DC633-F232-F140-A619-133051A7BA2E}"/>
              </a:ext>
            </a:extLst>
          </p:cNvPr>
          <p:cNvSpPr>
            <a:spLocks noGrp="1"/>
          </p:cNvSpPr>
          <p:nvPr>
            <p:ph type="ftr" sz="quarter" idx="10"/>
          </p:nvPr>
        </p:nvSpPr>
        <p:spPr>
          <a:xfrm>
            <a:off x="1204913" y="6364288"/>
            <a:ext cx="6200775" cy="36512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1479826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4" name="Picture 5" descr="Rules_Single_A.png">
            <a:extLst>
              <a:ext uri="{FF2B5EF4-FFF2-40B4-BE49-F238E27FC236}">
                <a16:creationId xmlns="" xmlns:a16="http://schemas.microsoft.com/office/drawing/2014/main" id="{E040AB04-6A32-A341-8859-B152F1A5968B}"/>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25529" r="-57141"/>
          <a:stretch>
            <a:fillRect/>
          </a:stretch>
        </p:blipFill>
        <p:spPr bwMode="auto">
          <a:xfrm>
            <a:off x="1597025" y="6488113"/>
            <a:ext cx="11423650"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Audio.png">
            <a:extLst>
              <a:ext uri="{FF2B5EF4-FFF2-40B4-BE49-F238E27FC236}">
                <a16:creationId xmlns="" xmlns:a16="http://schemas.microsoft.com/office/drawing/2014/main" id="{DB1FE9ED-BE5D-474F-B37B-6F8BE96827EA}"/>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41288" y="361950"/>
            <a:ext cx="1839912" cy="194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Swirl_3.png">
            <a:extLst>
              <a:ext uri="{FF2B5EF4-FFF2-40B4-BE49-F238E27FC236}">
                <a16:creationId xmlns="" xmlns:a16="http://schemas.microsoft.com/office/drawing/2014/main" id="{4E65CA46-D21C-7148-89AD-26F3287FE092}"/>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rot="2569126">
            <a:off x="1431925" y="1916113"/>
            <a:ext cx="908050"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Swirl_2.png">
            <a:extLst>
              <a:ext uri="{FF2B5EF4-FFF2-40B4-BE49-F238E27FC236}">
                <a16:creationId xmlns="" xmlns:a16="http://schemas.microsoft.com/office/drawing/2014/main" id="{85C29534-16B9-CA40-A864-88F989B79F5F}"/>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rot="3873741" flipH="1">
            <a:off x="218281" y="3552032"/>
            <a:ext cx="79533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0">
            <a:extLst>
              <a:ext uri="{FF2B5EF4-FFF2-40B4-BE49-F238E27FC236}">
                <a16:creationId xmlns="" xmlns:a16="http://schemas.microsoft.com/office/drawing/2014/main" id="{C96EA673-0A54-D24D-8414-FCD038121449}"/>
              </a:ext>
            </a:extLst>
          </p:cNvPr>
          <p:cNvPicPr>
            <a:picLocks noChangeAspect="1"/>
          </p:cNvPicPr>
          <p:nvPr userDrawn="1"/>
        </p:nvPicPr>
        <p:blipFill>
          <a:blip r:embed="rId6">
            <a:extLst>
              <a:ext uri="{28A0092B-C50C-407E-A947-70E740481C1C}">
                <a14:useLocalDpi xmlns:a14="http://schemas.microsoft.com/office/drawing/2010/main" val="0"/>
              </a:ext>
            </a:extLst>
          </a:blip>
          <a:srcRect l="4669" t="13753" r="6580" b="12460"/>
          <a:stretch>
            <a:fillRect/>
          </a:stretch>
        </p:blipFill>
        <p:spPr bwMode="auto">
          <a:xfrm>
            <a:off x="879475" y="2605088"/>
            <a:ext cx="1101725" cy="122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1">
            <a:extLst>
              <a:ext uri="{FF2B5EF4-FFF2-40B4-BE49-F238E27FC236}">
                <a16:creationId xmlns="" xmlns:a16="http://schemas.microsoft.com/office/drawing/2014/main" id="{42E871D2-84F4-2B4D-AABF-9249CC375CB6}"/>
              </a:ext>
            </a:extLst>
          </p:cNvPr>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41288" y="4535488"/>
            <a:ext cx="596900" cy="79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2">
            <a:extLst>
              <a:ext uri="{FF2B5EF4-FFF2-40B4-BE49-F238E27FC236}">
                <a16:creationId xmlns="" xmlns:a16="http://schemas.microsoft.com/office/drawing/2014/main" id="{081AA8C3-CC0A-654B-9CC2-71F6F580EF9C}"/>
              </a:ext>
            </a:extLst>
          </p:cNvPr>
          <p:cNvPicPr>
            <a:picLocks noChangeAspect="1"/>
          </p:cNvPicPr>
          <p:nvPr userDrawn="1"/>
        </p:nvPicPr>
        <p:blipFill>
          <a:blip r:embed="rId8">
            <a:extLst>
              <a:ext uri="{28A0092B-C50C-407E-A947-70E740481C1C}">
                <a14:useLocalDpi xmlns:a14="http://schemas.microsoft.com/office/drawing/2010/main" val="0"/>
              </a:ext>
            </a:extLst>
          </a:blip>
          <a:srcRect l="24477" r="23795"/>
          <a:stretch>
            <a:fillRect/>
          </a:stretch>
        </p:blipFill>
        <p:spPr bwMode="auto">
          <a:xfrm>
            <a:off x="738188" y="4805363"/>
            <a:ext cx="252412"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a:extLst>
              <a:ext uri="{FF2B5EF4-FFF2-40B4-BE49-F238E27FC236}">
                <a16:creationId xmlns="" xmlns:a16="http://schemas.microsoft.com/office/drawing/2014/main" id="{E3776694-EA3C-6C48-B76A-EB2785AA3600}"/>
              </a:ext>
            </a:extLst>
          </p:cNvPr>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119063" y="6362700"/>
            <a:ext cx="14001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41600" y="2181252"/>
            <a:ext cx="6172200" cy="470898"/>
          </a:xfrm>
        </p:spPr>
        <p:txBody>
          <a:bodyPr/>
          <a:lstStyle>
            <a:lvl1pPr algn="l">
              <a:defRPr sz="3600" b="0" cap="none" baseline="0">
                <a:solidFill>
                  <a:srgbClr val="055C91"/>
                </a:solidFill>
              </a:defRPr>
            </a:lvl1pPr>
          </a:lstStyle>
          <a:p>
            <a:r>
              <a:rPr lang="en-US" dirty="0"/>
              <a:t>Click to edit Master title style</a:t>
            </a:r>
          </a:p>
        </p:txBody>
      </p:sp>
      <p:sp>
        <p:nvSpPr>
          <p:cNvPr id="3" name="Text Placeholder 2"/>
          <p:cNvSpPr>
            <a:spLocks noGrp="1"/>
          </p:cNvSpPr>
          <p:nvPr>
            <p:ph type="body" idx="1"/>
          </p:nvPr>
        </p:nvSpPr>
        <p:spPr>
          <a:xfrm>
            <a:off x="2641600" y="2942670"/>
            <a:ext cx="6172200" cy="265457"/>
          </a:xfrm>
        </p:spPr>
        <p:txBody>
          <a:bodyPr/>
          <a:lstStyle>
            <a:lvl1pPr marL="0" indent="0">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2" name="Footer Placeholder 6">
            <a:extLst>
              <a:ext uri="{FF2B5EF4-FFF2-40B4-BE49-F238E27FC236}">
                <a16:creationId xmlns="" xmlns:a16="http://schemas.microsoft.com/office/drawing/2014/main" id="{1F8879FC-7AD5-D747-8435-F8E094520159}"/>
              </a:ext>
            </a:extLst>
          </p:cNvPr>
          <p:cNvSpPr>
            <a:spLocks noGrp="1"/>
          </p:cNvSpPr>
          <p:nvPr>
            <p:ph type="ftr" sz="quarter" idx="10"/>
          </p:nvPr>
        </p:nvSpPr>
        <p:spPr>
          <a:xfrm>
            <a:off x="1597025" y="6578600"/>
            <a:ext cx="67818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609571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 xmlns:a16="http://schemas.microsoft.com/office/drawing/2014/main" id="{E2789D1D-C23A-704F-9CF9-051CE000047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15900" y="947738"/>
            <a:ext cx="8586788"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 xmlns:a16="http://schemas.microsoft.com/office/drawing/2014/main" id="{A9F50182-4F50-F840-B28C-6560E16EDBD8}"/>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79375" y="222250"/>
            <a:ext cx="62865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 xmlns:a16="http://schemas.microsoft.com/office/drawing/2014/main" id="{5C752577-8B25-DC42-BED6-941490AC9724}"/>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1597025" y="6488113"/>
            <a:ext cx="11423650"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 xmlns:a16="http://schemas.microsoft.com/office/drawing/2014/main" id="{884DEF29-DBC3-AE48-942A-5372F009B43D}"/>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7625" y="6324600"/>
            <a:ext cx="1438275"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p:txBody>
          <a:bodyPr/>
          <a:lstStyle>
            <a:lvl1pPr marL="171450" indent="-17145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762000" y="406258"/>
            <a:ext cx="8026400" cy="296235"/>
          </a:xfrm>
        </p:spPr>
        <p:txBody>
          <a:bodyPr/>
          <a:lstStyle/>
          <a:p>
            <a:r>
              <a:rPr lang="en-US" dirty="0"/>
              <a:t>Click to edit Master title style</a:t>
            </a:r>
          </a:p>
        </p:txBody>
      </p:sp>
      <p:sp>
        <p:nvSpPr>
          <p:cNvPr id="9" name="Footer Placeholder 1">
            <a:extLst>
              <a:ext uri="{FF2B5EF4-FFF2-40B4-BE49-F238E27FC236}">
                <a16:creationId xmlns="" xmlns:a16="http://schemas.microsoft.com/office/drawing/2014/main" id="{509722B9-2F7B-E349-9FED-12BAE5E222F2}"/>
              </a:ext>
            </a:extLst>
          </p:cNvPr>
          <p:cNvSpPr>
            <a:spLocks noGrp="1"/>
          </p:cNvSpPr>
          <p:nvPr>
            <p:ph type="ftr" sz="quarter" idx="10"/>
          </p:nvPr>
        </p:nvSpPr>
        <p:spPr>
          <a:xfrm>
            <a:off x="1597025" y="6578600"/>
            <a:ext cx="67818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646389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5" descr="Rules_Single_B.png">
            <a:extLst>
              <a:ext uri="{FF2B5EF4-FFF2-40B4-BE49-F238E27FC236}">
                <a16:creationId xmlns="" xmlns:a16="http://schemas.microsoft.com/office/drawing/2014/main" id="{F7B271A1-4813-6443-94CB-DC24E2DB5673}"/>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15900" y="947738"/>
            <a:ext cx="8586788"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7">
            <a:extLst>
              <a:ext uri="{FF2B5EF4-FFF2-40B4-BE49-F238E27FC236}">
                <a16:creationId xmlns="" xmlns:a16="http://schemas.microsoft.com/office/drawing/2014/main" id="{88234EB3-DF31-FF4F-AA60-789272DFC740}"/>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79375" y="222250"/>
            <a:ext cx="62865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Rules_Single_A.png">
            <a:extLst>
              <a:ext uri="{FF2B5EF4-FFF2-40B4-BE49-F238E27FC236}">
                <a16:creationId xmlns="" xmlns:a16="http://schemas.microsoft.com/office/drawing/2014/main" id="{C1F57CF2-484E-5B44-A654-B32C1969DC1E}"/>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1597025" y="6488113"/>
            <a:ext cx="11423650"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a:extLst>
              <a:ext uri="{FF2B5EF4-FFF2-40B4-BE49-F238E27FC236}">
                <a16:creationId xmlns="" xmlns:a16="http://schemas.microsoft.com/office/drawing/2014/main" id="{42712489-6C6B-D844-81A8-B3E64A115D58}"/>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25" y="6305550"/>
            <a:ext cx="14033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62000" y="406258"/>
            <a:ext cx="8026400" cy="296235"/>
          </a:xfrm>
        </p:spPr>
        <p:txBody>
          <a:bodyPr/>
          <a:lstStyle/>
          <a:p>
            <a:r>
              <a:rPr lang="en-US" dirty="0"/>
              <a:t>Click to edit Master title style</a:t>
            </a:r>
          </a:p>
        </p:txBody>
      </p:sp>
      <p:sp>
        <p:nvSpPr>
          <p:cNvPr id="7" name="Footer Placeholder 2">
            <a:extLst>
              <a:ext uri="{FF2B5EF4-FFF2-40B4-BE49-F238E27FC236}">
                <a16:creationId xmlns="" xmlns:a16="http://schemas.microsoft.com/office/drawing/2014/main" id="{7580CB33-3619-9C4F-8CB2-CC88D97E4204}"/>
              </a:ext>
            </a:extLst>
          </p:cNvPr>
          <p:cNvSpPr>
            <a:spLocks noGrp="1"/>
          </p:cNvSpPr>
          <p:nvPr>
            <p:ph type="ftr" sz="quarter" idx="10"/>
          </p:nvPr>
        </p:nvSpPr>
        <p:spPr>
          <a:xfrm>
            <a:off x="1597025" y="6578600"/>
            <a:ext cx="67818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2516558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2357723C-452C-A447-8DD5-AB2D87A99A6E}"/>
              </a:ext>
            </a:extLst>
          </p:cNvPr>
          <p:cNvSpPr>
            <a:spLocks noGrp="1"/>
          </p:cNvSpPr>
          <p:nvPr>
            <p:ph type="ftr" sz="quarter" idx="10"/>
          </p:nvPr>
        </p:nvSpPr>
        <p:spPr/>
        <p:txBody>
          <a:bodyPr/>
          <a:lstStyle>
            <a:lvl1pPr>
              <a:defRPr/>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4757874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ext Placeholder 2">
            <a:extLst>
              <a:ext uri="{FF2B5EF4-FFF2-40B4-BE49-F238E27FC236}">
                <a16:creationId xmlns="" xmlns:a16="http://schemas.microsoft.com/office/drawing/2014/main" id="{82178DDE-87C8-BA44-8B16-4D2EAC2D4D41}"/>
              </a:ext>
            </a:extLst>
          </p:cNvPr>
          <p:cNvSpPr>
            <a:spLocks noGrp="1"/>
          </p:cNvSpPr>
          <p:nvPr>
            <p:ph type="body" idx="1"/>
          </p:nvPr>
        </p:nvSpPr>
        <p:spPr bwMode="auto">
          <a:xfrm>
            <a:off x="365125" y="1538288"/>
            <a:ext cx="8415338"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Slide Number Placeholder 5">
            <a:extLst>
              <a:ext uri="{FF2B5EF4-FFF2-40B4-BE49-F238E27FC236}">
                <a16:creationId xmlns="" xmlns:a16="http://schemas.microsoft.com/office/drawing/2014/main" id="{7880304E-FAED-1241-B6BD-43C3AA3BD171}"/>
              </a:ext>
            </a:extLst>
          </p:cNvPr>
          <p:cNvSpPr txBox="1">
            <a:spLocks/>
          </p:cNvSpPr>
          <p:nvPr userDrawn="1"/>
        </p:nvSpPr>
        <p:spPr>
          <a:xfrm>
            <a:off x="8375650" y="6513513"/>
            <a:ext cx="312738" cy="215900"/>
          </a:xfrm>
          <a:prstGeom prst="rect">
            <a:avLst/>
          </a:prstGeom>
        </p:spPr>
        <p:txBody>
          <a:bodyPr wrap="none" anchor="ctr">
            <a:spAutoFit/>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algn="r" eaLnBrk="1" hangingPunct="1"/>
            <a:fld id="{CCA13569-ADCC-C544-831B-C93189C0BEE1}" type="slidenum">
              <a:rPr lang="en-US" altLang="en-US" sz="800">
                <a:solidFill>
                  <a:srgbClr val="898989"/>
                </a:solidFill>
                <a:latin typeface="Calibri" panose="020F0502020204030204" pitchFamily="34" charset="0"/>
              </a:rPr>
              <a:pPr algn="r" eaLnBrk="1" hangingPunct="1"/>
              <a:t>‹#›</a:t>
            </a:fld>
            <a:endParaRPr lang="en-US" altLang="en-US" sz="800" dirty="0">
              <a:solidFill>
                <a:srgbClr val="898989"/>
              </a:solidFill>
              <a:latin typeface="Calibri" panose="020F0502020204030204" pitchFamily="34" charset="0"/>
            </a:endParaRPr>
          </a:p>
        </p:txBody>
      </p:sp>
      <p:sp>
        <p:nvSpPr>
          <p:cNvPr id="1028" name="Title Placeholder 1">
            <a:extLst>
              <a:ext uri="{FF2B5EF4-FFF2-40B4-BE49-F238E27FC236}">
                <a16:creationId xmlns="" xmlns:a16="http://schemas.microsoft.com/office/drawing/2014/main" id="{7E8D348C-7A9D-F243-9F6A-119CBB6484D3}"/>
              </a:ext>
            </a:extLst>
          </p:cNvPr>
          <p:cNvSpPr>
            <a:spLocks noGrp="1"/>
          </p:cNvSpPr>
          <p:nvPr>
            <p:ph type="title"/>
          </p:nvPr>
        </p:nvSpPr>
        <p:spPr bwMode="auto">
          <a:xfrm>
            <a:off x="365125" y="393202"/>
            <a:ext cx="8415338" cy="47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p>
            <a:pPr lvl="0"/>
            <a:r>
              <a:rPr lang="en-US" altLang="en-US" dirty="0"/>
              <a:t>Click to edit Master title style</a:t>
            </a:r>
          </a:p>
        </p:txBody>
      </p:sp>
      <p:sp>
        <p:nvSpPr>
          <p:cNvPr id="4" name="Footer Placeholder 3">
            <a:extLst>
              <a:ext uri="{FF2B5EF4-FFF2-40B4-BE49-F238E27FC236}">
                <a16:creationId xmlns="" xmlns:a16="http://schemas.microsoft.com/office/drawing/2014/main" id="{9D3BF6CB-CA75-7446-8C7F-D4A73BD16EA2}"/>
              </a:ext>
            </a:extLst>
          </p:cNvPr>
          <p:cNvSpPr>
            <a:spLocks noGrp="1"/>
          </p:cNvSpPr>
          <p:nvPr>
            <p:ph type="ftr" sz="quarter" idx="3"/>
          </p:nvPr>
        </p:nvSpPr>
        <p:spPr>
          <a:xfrm>
            <a:off x="365125" y="6610350"/>
            <a:ext cx="8013700" cy="212725"/>
          </a:xfrm>
          <a:prstGeom prst="rect">
            <a:avLst/>
          </a:prstGeom>
        </p:spPr>
        <p:txBody>
          <a:bodyPr vert="horz" lIns="91440" tIns="45720" rIns="91440" bIns="45720" rtlCol="0" anchor="ctr"/>
          <a:lstStyle>
            <a:lvl1pPr algn="ctr">
              <a:defRPr sz="600">
                <a:solidFill>
                  <a:schemeClr val="tx1">
                    <a:tint val="75000"/>
                  </a:schemeClr>
                </a:solidFill>
              </a:defRPr>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Lst>
  <p:hf hdr="0" dt="0"/>
  <p:txStyles>
    <p:titleStyle>
      <a:lvl1pPr algn="l" rtl="0" eaLnBrk="0" fontAlgn="base" hangingPunct="0">
        <a:lnSpc>
          <a:spcPct val="85000"/>
        </a:lnSpc>
        <a:spcBef>
          <a:spcPct val="0"/>
        </a:spcBef>
        <a:spcAft>
          <a:spcPct val="0"/>
        </a:spcAft>
        <a:defRPr sz="3600" kern="1200">
          <a:solidFill>
            <a:schemeClr val="accent2"/>
          </a:solidFill>
          <a:latin typeface="+mj-lt"/>
          <a:ea typeface="+mj-ea"/>
          <a:cs typeface="+mj-cs"/>
        </a:defRPr>
      </a:lvl1pPr>
      <a:lvl2pPr algn="l" rtl="0" eaLnBrk="0" fontAlgn="base" hangingPunct="0">
        <a:lnSpc>
          <a:spcPct val="85000"/>
        </a:lnSpc>
        <a:spcBef>
          <a:spcPct val="0"/>
        </a:spcBef>
        <a:spcAft>
          <a:spcPct val="0"/>
        </a:spcAft>
        <a:defRPr sz="2200">
          <a:solidFill>
            <a:schemeClr val="accent2"/>
          </a:solidFill>
          <a:latin typeface="Calibri Light" pitchFamily="34" charset="0"/>
        </a:defRPr>
      </a:lvl2pPr>
      <a:lvl3pPr algn="l" rtl="0" eaLnBrk="0" fontAlgn="base" hangingPunct="0">
        <a:lnSpc>
          <a:spcPct val="85000"/>
        </a:lnSpc>
        <a:spcBef>
          <a:spcPct val="0"/>
        </a:spcBef>
        <a:spcAft>
          <a:spcPct val="0"/>
        </a:spcAft>
        <a:defRPr sz="2200">
          <a:solidFill>
            <a:schemeClr val="accent2"/>
          </a:solidFill>
          <a:latin typeface="Calibri Light" pitchFamily="34" charset="0"/>
        </a:defRPr>
      </a:lvl3pPr>
      <a:lvl4pPr algn="l" rtl="0" eaLnBrk="0" fontAlgn="base" hangingPunct="0">
        <a:lnSpc>
          <a:spcPct val="85000"/>
        </a:lnSpc>
        <a:spcBef>
          <a:spcPct val="0"/>
        </a:spcBef>
        <a:spcAft>
          <a:spcPct val="0"/>
        </a:spcAft>
        <a:defRPr sz="2200">
          <a:solidFill>
            <a:schemeClr val="accent2"/>
          </a:solidFill>
          <a:latin typeface="Calibri Light" pitchFamily="34" charset="0"/>
        </a:defRPr>
      </a:lvl4pPr>
      <a:lvl5pPr algn="l" rtl="0" eaLnBrk="0" fontAlgn="base" hangingPunct="0">
        <a:lnSpc>
          <a:spcPct val="85000"/>
        </a:lnSpc>
        <a:spcBef>
          <a:spcPct val="0"/>
        </a:spcBef>
        <a:spcAft>
          <a:spcPct val="0"/>
        </a:spcAft>
        <a:defRPr sz="2200">
          <a:solidFill>
            <a:schemeClr val="accent2"/>
          </a:solidFill>
          <a:latin typeface="Calibri Light" pitchFamily="34" charset="0"/>
        </a:defRPr>
      </a:lvl5pPr>
      <a:lvl6pPr marL="457200" algn="l" rtl="0" fontAlgn="base">
        <a:lnSpc>
          <a:spcPct val="85000"/>
        </a:lnSpc>
        <a:spcBef>
          <a:spcPct val="0"/>
        </a:spcBef>
        <a:spcAft>
          <a:spcPct val="0"/>
        </a:spcAft>
        <a:defRPr sz="2200">
          <a:solidFill>
            <a:schemeClr val="accent2"/>
          </a:solidFill>
          <a:latin typeface="Calibri Light" pitchFamily="34" charset="0"/>
        </a:defRPr>
      </a:lvl6pPr>
      <a:lvl7pPr marL="914400" algn="l" rtl="0" fontAlgn="base">
        <a:lnSpc>
          <a:spcPct val="85000"/>
        </a:lnSpc>
        <a:spcBef>
          <a:spcPct val="0"/>
        </a:spcBef>
        <a:spcAft>
          <a:spcPct val="0"/>
        </a:spcAft>
        <a:defRPr sz="2200">
          <a:solidFill>
            <a:schemeClr val="accent2"/>
          </a:solidFill>
          <a:latin typeface="Calibri Light" pitchFamily="34" charset="0"/>
        </a:defRPr>
      </a:lvl7pPr>
      <a:lvl8pPr marL="1371600" algn="l" rtl="0" fontAlgn="base">
        <a:lnSpc>
          <a:spcPct val="85000"/>
        </a:lnSpc>
        <a:spcBef>
          <a:spcPct val="0"/>
        </a:spcBef>
        <a:spcAft>
          <a:spcPct val="0"/>
        </a:spcAft>
        <a:defRPr sz="2200">
          <a:solidFill>
            <a:schemeClr val="accent2"/>
          </a:solidFill>
          <a:latin typeface="Calibri Light" pitchFamily="34" charset="0"/>
        </a:defRPr>
      </a:lvl8pPr>
      <a:lvl9pPr marL="1828800" algn="l" rtl="0" fontAlgn="base">
        <a:lnSpc>
          <a:spcPct val="85000"/>
        </a:lnSpc>
        <a:spcBef>
          <a:spcPct val="0"/>
        </a:spcBef>
        <a:spcAft>
          <a:spcPct val="0"/>
        </a:spcAft>
        <a:defRPr sz="2200">
          <a:solidFill>
            <a:schemeClr val="accent2"/>
          </a:solidFill>
          <a:latin typeface="Calibri Light" pitchFamily="34" charset="0"/>
        </a:defRPr>
      </a:lvl9pPr>
    </p:titleStyle>
    <p:bodyStyle>
      <a:lvl1pPr marL="171450" indent="-171450" algn="l" rtl="0" eaLnBrk="0" fontAlgn="base" hangingPunct="0">
        <a:lnSpc>
          <a:spcPct val="95000"/>
        </a:lnSpc>
        <a:spcBef>
          <a:spcPts val="1200"/>
        </a:spcBef>
        <a:spcAft>
          <a:spcPct val="0"/>
        </a:spcAft>
        <a:buClr>
          <a:schemeClr val="accent2"/>
        </a:buClr>
        <a:buFont typeface="Arial" panose="020B0604020202020204" pitchFamily="34" charset="0"/>
        <a:buChar char="•"/>
        <a:defRPr sz="2000" kern="1200">
          <a:solidFill>
            <a:srgbClr val="404040"/>
          </a:solidFill>
          <a:latin typeface="+mn-lt"/>
          <a:ea typeface="+mn-ea"/>
          <a:cs typeface="+mn-cs"/>
        </a:defRPr>
      </a:lvl1pPr>
      <a:lvl2pPr marL="400050" indent="-171450" algn="l" rtl="0" eaLnBrk="0" fontAlgn="base" hangingPunct="0">
        <a:lnSpc>
          <a:spcPct val="95000"/>
        </a:lnSpc>
        <a:spcBef>
          <a:spcPts val="600"/>
        </a:spcBef>
        <a:spcAft>
          <a:spcPct val="0"/>
        </a:spcAft>
        <a:buClr>
          <a:schemeClr val="accent1"/>
        </a:buClr>
        <a:buFont typeface="Arial" panose="020B0604020202020204" pitchFamily="34" charset="0"/>
        <a:buChar char="•"/>
        <a:defRPr kern="1200">
          <a:solidFill>
            <a:srgbClr val="404040"/>
          </a:solidFill>
          <a:latin typeface="+mn-lt"/>
          <a:ea typeface="+mn-ea"/>
          <a:cs typeface="+mn-cs"/>
        </a:defRPr>
      </a:lvl2pPr>
      <a:lvl3pPr marL="571500" indent="-114300" algn="l" rtl="0" eaLnBrk="0" fontAlgn="base" hangingPunct="0">
        <a:lnSpc>
          <a:spcPct val="95000"/>
        </a:lnSpc>
        <a:spcBef>
          <a:spcPct val="20000"/>
        </a:spcBef>
        <a:spcAft>
          <a:spcPct val="0"/>
        </a:spcAft>
        <a:buClr>
          <a:srgbClr val="404040"/>
        </a:buClr>
        <a:buFont typeface="Arial" panose="020B0604020202020204" pitchFamily="34" charset="0"/>
        <a:buChar char="-"/>
        <a:defRPr sz="1600" kern="1200">
          <a:solidFill>
            <a:srgbClr val="404040"/>
          </a:solidFill>
          <a:latin typeface="+mn-lt"/>
          <a:ea typeface="+mn-ea"/>
          <a:cs typeface="+mn-cs"/>
        </a:defRPr>
      </a:lvl3pPr>
      <a:lvl4pPr marL="742950" indent="-114300" algn="l" rtl="0" eaLnBrk="0" fontAlgn="base" hangingPunct="0">
        <a:lnSpc>
          <a:spcPct val="95000"/>
        </a:lnSpc>
        <a:spcBef>
          <a:spcPct val="20000"/>
        </a:spcBef>
        <a:spcAft>
          <a:spcPct val="0"/>
        </a:spcAft>
        <a:buFont typeface="Arial" panose="020B0604020202020204" pitchFamily="34" charset="0"/>
        <a:buChar char="•"/>
        <a:defRPr sz="1400" kern="1200">
          <a:solidFill>
            <a:srgbClr val="404040"/>
          </a:solidFill>
          <a:latin typeface="+mn-lt"/>
          <a:ea typeface="+mn-ea"/>
          <a:cs typeface="+mn-cs"/>
        </a:defRPr>
      </a:lvl4pPr>
      <a:lvl5pPr marL="914400" indent="-114300" algn="l" rtl="0" eaLnBrk="0" fontAlgn="base" hangingPunct="0">
        <a:lnSpc>
          <a:spcPct val="95000"/>
        </a:lnSpc>
        <a:spcBef>
          <a:spcPct val="20000"/>
        </a:spcBef>
        <a:spcAft>
          <a:spcPct val="0"/>
        </a:spcAft>
        <a:buFont typeface="Arial" panose="020B0604020202020204" pitchFamily="34" charset="0"/>
        <a:buChar char="-"/>
        <a:defRPr sz="1400" kern="1200">
          <a:solidFill>
            <a:srgbClr val="40404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extension.informer.com/" TargetMode="External"/><Relationship Id="rId2" Type="http://schemas.openxmlformats.org/officeDocument/2006/relationships/hyperlink" Target="http://www.fileformat.info/format/all.htm" TargetMode="External"/><Relationship Id="rId1" Type="http://schemas.openxmlformats.org/officeDocument/2006/relationships/slideLayout" Target="../slideLayouts/slideLayout3.xml"/><Relationship Id="rId4" Type="http://schemas.openxmlformats.org/officeDocument/2006/relationships/hyperlink" Target="http://www.martinreddy.net/gfx"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hyperlink" Target="http://www.copyright.gov/" TargetMode="Externa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 xmlns:a16="http://schemas.microsoft.com/office/drawing/2014/main" id="{476468D5-7DF6-614F-9116-0A1F5EAE8340}"/>
              </a:ext>
            </a:extLst>
          </p:cNvPr>
          <p:cNvSpPr>
            <a:spLocks noGrp="1" noChangeArrowheads="1"/>
          </p:cNvSpPr>
          <p:nvPr>
            <p:ph type="ctrTitle"/>
          </p:nvPr>
        </p:nvSpPr>
        <p:spPr>
          <a:xfrm>
            <a:off x="685800" y="762000"/>
            <a:ext cx="7747000" cy="2825750"/>
          </a:xfrm>
        </p:spPr>
        <p:txBody>
          <a:bodyPr/>
          <a:lstStyle/>
          <a:p>
            <a:pPr eaLnBrk="1" hangingPunct="1"/>
            <a:r>
              <a:rPr lang="en-US" altLang="en-US" sz="3600" b="1" dirty="0"/>
              <a:t>Guide to Computer Forensics</a:t>
            </a:r>
            <a:br>
              <a:rPr lang="en-US" altLang="en-US" sz="3600" b="1" dirty="0"/>
            </a:br>
            <a:r>
              <a:rPr lang="en-US" altLang="en-US" sz="3600" b="1" dirty="0"/>
              <a:t> and Investigations</a:t>
            </a:r>
            <a:br>
              <a:rPr lang="en-US" altLang="en-US" sz="3600" b="1" dirty="0"/>
            </a:br>
            <a:r>
              <a:rPr lang="en-US" altLang="en-US" sz="3600" b="1" dirty="0"/>
              <a:t>Sixth Edition</a:t>
            </a:r>
            <a:br>
              <a:rPr lang="en-US" altLang="en-US" sz="3600" b="1" dirty="0"/>
            </a:br>
            <a:r>
              <a:rPr lang="en-US" altLang="en-US" sz="3600" b="1" dirty="0"/>
              <a:t/>
            </a:r>
            <a:br>
              <a:rPr lang="en-US" altLang="en-US" sz="3600" b="1" dirty="0"/>
            </a:br>
            <a:r>
              <a:rPr lang="en-US" altLang="en-US" sz="3600" b="1" i="1" dirty="0"/>
              <a:t>Chapter 8</a:t>
            </a:r>
            <a:r>
              <a:rPr lang="en-US" altLang="en-US" sz="3600" i="1" dirty="0"/>
              <a:t/>
            </a:r>
            <a:br>
              <a:rPr lang="en-US" altLang="en-US" sz="3600" i="1" dirty="0"/>
            </a:br>
            <a:endParaRPr lang="en-US" altLang="en-US" sz="3600" b="1" dirty="0"/>
          </a:p>
        </p:txBody>
      </p:sp>
      <p:sp>
        <p:nvSpPr>
          <p:cNvPr id="7171" name="Rectangle 3">
            <a:extLst>
              <a:ext uri="{FF2B5EF4-FFF2-40B4-BE49-F238E27FC236}">
                <a16:creationId xmlns="" xmlns:a16="http://schemas.microsoft.com/office/drawing/2014/main" id="{E8F60E39-7AB5-A24F-B3F7-E01BB136553B}"/>
              </a:ext>
            </a:extLst>
          </p:cNvPr>
          <p:cNvSpPr>
            <a:spLocks noGrp="1" noChangeArrowheads="1"/>
          </p:cNvSpPr>
          <p:nvPr>
            <p:ph type="subTitle" idx="1"/>
          </p:nvPr>
        </p:nvSpPr>
        <p:spPr>
          <a:xfrm>
            <a:off x="698500" y="3352800"/>
            <a:ext cx="7747000" cy="377825"/>
          </a:xfrm>
        </p:spPr>
        <p:txBody>
          <a:bodyPr/>
          <a:lstStyle/>
          <a:p>
            <a:pPr eaLnBrk="1" hangingPunct="1">
              <a:lnSpc>
                <a:spcPct val="80000"/>
              </a:lnSpc>
            </a:pPr>
            <a:r>
              <a:rPr lang="en-US" altLang="en-US" sz="3000" i="1" dirty="0">
                <a:solidFill>
                  <a:schemeClr val="tx1"/>
                </a:solidFill>
              </a:rPr>
              <a:t>Recovering Graphics Files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a:extLst>
              <a:ext uri="{FF2B5EF4-FFF2-40B4-BE49-F238E27FC236}">
                <a16:creationId xmlns="" xmlns:a16="http://schemas.microsoft.com/office/drawing/2014/main" id="{3173C2EE-FFB0-E34A-8F1F-41278A7E574B}"/>
              </a:ext>
            </a:extLst>
          </p:cNvPr>
          <p:cNvSpPr>
            <a:spLocks noGrp="1" noChangeArrowheads="1"/>
          </p:cNvSpPr>
          <p:nvPr>
            <p:ph idx="1"/>
          </p:nvPr>
        </p:nvSpPr>
        <p:spPr>
          <a:xfrm>
            <a:off x="365125" y="1538288"/>
            <a:ext cx="8415338" cy="2977738"/>
          </a:xfrm>
        </p:spPr>
        <p:txBody>
          <a:bodyPr/>
          <a:lstStyle/>
          <a:p>
            <a:pPr eaLnBrk="1" hangingPunct="1"/>
            <a:r>
              <a:rPr lang="en-US" altLang="en-US" dirty="0"/>
              <a:t>Examining the raw file format (cont’d)</a:t>
            </a:r>
          </a:p>
          <a:p>
            <a:pPr lvl="1" eaLnBrk="1" hangingPunct="1"/>
            <a:r>
              <a:rPr lang="en-US" altLang="en-US" dirty="0"/>
              <a:t>The biggest disadvantage is that it’s proprietary</a:t>
            </a:r>
          </a:p>
          <a:p>
            <a:pPr lvl="2" eaLnBrk="1" hangingPunct="1"/>
            <a:r>
              <a:rPr lang="en-US" altLang="en-US" sz="1800" dirty="0"/>
              <a:t>And not all image viewers can display these formats</a:t>
            </a:r>
          </a:p>
          <a:p>
            <a:pPr lvl="1" eaLnBrk="1" hangingPunct="1"/>
            <a:r>
              <a:rPr lang="en-US" altLang="en-US" dirty="0"/>
              <a:t>The process of converting raw picture data to another format is referred to as </a:t>
            </a:r>
            <a:r>
              <a:rPr lang="en-US" altLang="en-US" b="1" dirty="0"/>
              <a:t>demosaicing</a:t>
            </a:r>
          </a:p>
          <a:p>
            <a:pPr eaLnBrk="1" hangingPunct="1"/>
            <a:r>
              <a:rPr lang="en-US" altLang="en-US" dirty="0"/>
              <a:t>Examining the Exchangeable Image File format</a:t>
            </a:r>
          </a:p>
          <a:p>
            <a:pPr lvl="1" eaLnBrk="1" hangingPunct="1"/>
            <a:r>
              <a:rPr lang="en-US" altLang="en-US" b="1" dirty="0"/>
              <a:t>Exchangeable Image File (Exif)</a:t>
            </a:r>
            <a:r>
              <a:rPr lang="en-US" altLang="en-US" dirty="0"/>
              <a:t> format</a:t>
            </a:r>
          </a:p>
          <a:p>
            <a:pPr lvl="2" eaLnBrk="1" hangingPunct="1"/>
            <a:r>
              <a:rPr lang="en-US" altLang="en-US" sz="1800" dirty="0"/>
              <a:t>Commonly used to store digital pictures</a:t>
            </a:r>
          </a:p>
          <a:p>
            <a:pPr lvl="2" eaLnBrk="1" hangingPunct="1"/>
            <a:r>
              <a:rPr lang="en-US" altLang="en-US" sz="1800" dirty="0"/>
              <a:t>Developed by JEITA as a standard for storing metadata in JPEG and TIF files</a:t>
            </a:r>
          </a:p>
        </p:txBody>
      </p:sp>
      <p:sp>
        <p:nvSpPr>
          <p:cNvPr id="16387" name="Rectangle 2">
            <a:extLst>
              <a:ext uri="{FF2B5EF4-FFF2-40B4-BE49-F238E27FC236}">
                <a16:creationId xmlns="" xmlns:a16="http://schemas.microsoft.com/office/drawing/2014/main" id="{3516965F-3F42-ED41-B968-AABDF9512E4A}"/>
              </a:ext>
            </a:extLst>
          </p:cNvPr>
          <p:cNvSpPr>
            <a:spLocks noGrp="1" noChangeArrowheads="1"/>
          </p:cNvSpPr>
          <p:nvPr>
            <p:ph type="title"/>
          </p:nvPr>
        </p:nvSpPr>
        <p:spPr>
          <a:xfrm>
            <a:off x="762000" y="81882"/>
            <a:ext cx="8026400" cy="945900"/>
          </a:xfrm>
        </p:spPr>
        <p:txBody>
          <a:bodyPr/>
          <a:lstStyle/>
          <a:p>
            <a:pPr eaLnBrk="1" hangingPunct="1"/>
            <a:r>
              <a:rPr lang="en-US" altLang="en-US" dirty="0"/>
              <a:t>Understanding Digital Photograph File Formats (2 of 8)</a:t>
            </a:r>
          </a:p>
        </p:txBody>
      </p:sp>
      <p:sp>
        <p:nvSpPr>
          <p:cNvPr id="4" name="Footer Placeholder 3">
            <a:extLst>
              <a:ext uri="{FF2B5EF4-FFF2-40B4-BE49-F238E27FC236}">
                <a16:creationId xmlns="" xmlns:a16="http://schemas.microsoft.com/office/drawing/2014/main" id="{655781FE-B802-A74B-A54F-67B8F4F78B25}"/>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16389" name="Slide Number Placeholder 4">
            <a:extLst>
              <a:ext uri="{FF2B5EF4-FFF2-40B4-BE49-F238E27FC236}">
                <a16:creationId xmlns="" xmlns:a16="http://schemas.microsoft.com/office/drawing/2014/main" id="{606EB49D-6172-F049-AB8D-32967A9207D6}"/>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53DE2DFD-A4A7-6F49-88EB-10FDD2C68DAC}" type="slidenum">
              <a:rPr lang="en-US" altLang="en-US"/>
              <a:pPr eaLnBrk="1" hangingPunct="1"/>
              <a:t>10</a:t>
            </a:fld>
            <a:endParaRPr lang="en-US"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a:extLst>
              <a:ext uri="{FF2B5EF4-FFF2-40B4-BE49-F238E27FC236}">
                <a16:creationId xmlns="" xmlns:a16="http://schemas.microsoft.com/office/drawing/2014/main" id="{5876C747-645B-F34F-ADCB-C5A0F6E99F08}"/>
              </a:ext>
            </a:extLst>
          </p:cNvPr>
          <p:cNvSpPr>
            <a:spLocks noGrp="1" noChangeArrowheads="1"/>
          </p:cNvSpPr>
          <p:nvPr>
            <p:ph idx="1"/>
          </p:nvPr>
        </p:nvSpPr>
        <p:spPr>
          <a:xfrm>
            <a:off x="365125" y="1538288"/>
            <a:ext cx="8415338" cy="2212913"/>
          </a:xfrm>
        </p:spPr>
        <p:txBody>
          <a:bodyPr/>
          <a:lstStyle/>
          <a:p>
            <a:pPr eaLnBrk="1" hangingPunct="1"/>
            <a:r>
              <a:rPr lang="en-US" altLang="en-US" dirty="0"/>
              <a:t>Examining the Exchangeable Image File format (cont’d)</a:t>
            </a:r>
          </a:p>
          <a:p>
            <a:pPr lvl="1" eaLnBrk="1" hangingPunct="1"/>
            <a:r>
              <a:rPr lang="en-US" altLang="en-US" dirty="0"/>
              <a:t>Exif format collects metadata</a:t>
            </a:r>
          </a:p>
          <a:p>
            <a:pPr lvl="2" eaLnBrk="1" hangingPunct="1"/>
            <a:r>
              <a:rPr lang="en-US" altLang="en-US" sz="1800" dirty="0"/>
              <a:t>Investigators can learn more about the type of digital device and the environment in which photos were taken</a:t>
            </a:r>
          </a:p>
          <a:p>
            <a:pPr lvl="1" eaLnBrk="1" hangingPunct="1"/>
            <a:r>
              <a:rPr lang="en-US" altLang="en-US" dirty="0"/>
              <a:t>Viewing an Exif JPEG file’s metadata requires special programs</a:t>
            </a:r>
          </a:p>
          <a:p>
            <a:pPr lvl="2" eaLnBrk="1" hangingPunct="1"/>
            <a:r>
              <a:rPr lang="en-US" altLang="en-US" sz="1800" dirty="0"/>
              <a:t>Exif Reader, IrfanView, or Magnet Forensics AXIOM</a:t>
            </a:r>
          </a:p>
          <a:p>
            <a:pPr lvl="1" eaLnBrk="1" hangingPunct="1"/>
            <a:r>
              <a:rPr lang="en-US" altLang="en-US" dirty="0"/>
              <a:t>Exif file stores metadata at the beginning of the file</a:t>
            </a:r>
          </a:p>
        </p:txBody>
      </p:sp>
      <p:sp>
        <p:nvSpPr>
          <p:cNvPr id="17411" name="Rectangle 2">
            <a:extLst>
              <a:ext uri="{FF2B5EF4-FFF2-40B4-BE49-F238E27FC236}">
                <a16:creationId xmlns="" xmlns:a16="http://schemas.microsoft.com/office/drawing/2014/main" id="{91220F8B-938B-CB4C-B269-255A4EF014FB}"/>
              </a:ext>
            </a:extLst>
          </p:cNvPr>
          <p:cNvSpPr>
            <a:spLocks noGrp="1" noChangeArrowheads="1"/>
          </p:cNvSpPr>
          <p:nvPr>
            <p:ph type="title"/>
          </p:nvPr>
        </p:nvSpPr>
        <p:spPr>
          <a:xfrm>
            <a:off x="762000" y="81882"/>
            <a:ext cx="8026400" cy="945900"/>
          </a:xfrm>
        </p:spPr>
        <p:txBody>
          <a:bodyPr/>
          <a:lstStyle/>
          <a:p>
            <a:pPr eaLnBrk="1" hangingPunct="1"/>
            <a:r>
              <a:rPr lang="en-US" altLang="en-US" dirty="0"/>
              <a:t>Understanding Digital Photograph File Formats (3 of 8)</a:t>
            </a:r>
          </a:p>
        </p:txBody>
      </p:sp>
      <p:sp>
        <p:nvSpPr>
          <p:cNvPr id="4" name="Footer Placeholder 3">
            <a:extLst>
              <a:ext uri="{FF2B5EF4-FFF2-40B4-BE49-F238E27FC236}">
                <a16:creationId xmlns="" xmlns:a16="http://schemas.microsoft.com/office/drawing/2014/main" id="{18257EAB-8738-B64A-BAD8-55B94A3CC310}"/>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17413" name="Slide Number Placeholder 4">
            <a:extLst>
              <a:ext uri="{FF2B5EF4-FFF2-40B4-BE49-F238E27FC236}">
                <a16:creationId xmlns="" xmlns:a16="http://schemas.microsoft.com/office/drawing/2014/main" id="{0FCCD0AF-5811-FC48-B2A4-7F8F0BD8336A}"/>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CEDC496B-A246-3F41-A720-A8A8F15B0657}" type="slidenum">
              <a:rPr lang="en-US" altLang="en-US"/>
              <a:pPr eaLnBrk="1" hangingPunct="1"/>
              <a:t>11</a:t>
            </a:fld>
            <a:endParaRPr lang="en-US"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Similar Exif JPEG photos">
            <a:extLst>
              <a:ext uri="{FF2B5EF4-FFF2-40B4-BE49-F238E27FC236}">
                <a16:creationId xmlns="" xmlns:a16="http://schemas.microsoft.com/office/drawing/2014/main" id="{A17A647F-5893-4D4E-8B86-DB379A8A09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6001" y="1905000"/>
            <a:ext cx="7493586" cy="3435350"/>
          </a:xfrm>
        </p:spPr>
      </p:pic>
      <p:sp>
        <p:nvSpPr>
          <p:cNvPr id="18435" name="Rectangle 2">
            <a:extLst>
              <a:ext uri="{FF2B5EF4-FFF2-40B4-BE49-F238E27FC236}">
                <a16:creationId xmlns="" xmlns:a16="http://schemas.microsoft.com/office/drawing/2014/main" id="{682336A3-32C4-074F-B21F-980546CBB789}"/>
              </a:ext>
            </a:extLst>
          </p:cNvPr>
          <p:cNvSpPr>
            <a:spLocks noGrp="1" noChangeArrowheads="1"/>
          </p:cNvSpPr>
          <p:nvPr>
            <p:ph type="title"/>
          </p:nvPr>
        </p:nvSpPr>
        <p:spPr>
          <a:xfrm>
            <a:off x="762000" y="81882"/>
            <a:ext cx="8026400" cy="945900"/>
          </a:xfrm>
        </p:spPr>
        <p:txBody>
          <a:bodyPr/>
          <a:lstStyle/>
          <a:p>
            <a:pPr eaLnBrk="1" hangingPunct="1"/>
            <a:r>
              <a:rPr lang="en-US" altLang="en-US" dirty="0"/>
              <a:t>Understanding Digital Photograph File Formats (4 of 8)</a:t>
            </a:r>
          </a:p>
        </p:txBody>
      </p:sp>
      <p:sp>
        <p:nvSpPr>
          <p:cNvPr id="4" name="Footer Placeholder 3">
            <a:extLst>
              <a:ext uri="{FF2B5EF4-FFF2-40B4-BE49-F238E27FC236}">
                <a16:creationId xmlns="" xmlns:a16="http://schemas.microsoft.com/office/drawing/2014/main" id="{654108EC-82D0-7146-BE45-984F27F16F63}"/>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18437" name="Slide Number Placeholder 4">
            <a:extLst>
              <a:ext uri="{FF2B5EF4-FFF2-40B4-BE49-F238E27FC236}">
                <a16:creationId xmlns="" xmlns:a16="http://schemas.microsoft.com/office/drawing/2014/main" id="{41E8195E-84CB-2243-BDD0-52805E6CD26A}"/>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4029D94D-DCB3-214A-A2AC-567EDC216373}" type="slidenum">
              <a:rPr lang="en-US" altLang="en-US"/>
              <a:pPr eaLnBrk="1" hangingPunct="1"/>
              <a:t>12</a:t>
            </a:fld>
            <a:endParaRPr lang="en-US"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Differences in Exif and JPEG file header information">
            <a:extLst>
              <a:ext uri="{FF2B5EF4-FFF2-40B4-BE49-F238E27FC236}">
                <a16:creationId xmlns="" xmlns:a16="http://schemas.microsoft.com/office/drawing/2014/main" id="{ABE25E7A-1A2B-724F-BEEC-C668DBCC582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53713" y="1752600"/>
            <a:ext cx="4638162" cy="3892550"/>
          </a:xfrm>
        </p:spPr>
      </p:pic>
      <p:sp>
        <p:nvSpPr>
          <p:cNvPr id="19459" name="Rectangle 2">
            <a:extLst>
              <a:ext uri="{FF2B5EF4-FFF2-40B4-BE49-F238E27FC236}">
                <a16:creationId xmlns="" xmlns:a16="http://schemas.microsoft.com/office/drawing/2014/main" id="{0CB87386-683C-5846-B55D-1A6965CC12C8}"/>
              </a:ext>
            </a:extLst>
          </p:cNvPr>
          <p:cNvSpPr>
            <a:spLocks noGrp="1" noChangeArrowheads="1"/>
          </p:cNvSpPr>
          <p:nvPr>
            <p:ph type="title"/>
          </p:nvPr>
        </p:nvSpPr>
        <p:spPr>
          <a:xfrm>
            <a:off x="762000" y="81882"/>
            <a:ext cx="8026400" cy="945900"/>
          </a:xfrm>
        </p:spPr>
        <p:txBody>
          <a:bodyPr/>
          <a:lstStyle/>
          <a:p>
            <a:pPr eaLnBrk="1" hangingPunct="1"/>
            <a:r>
              <a:rPr lang="en-US" altLang="en-US" dirty="0"/>
              <a:t>Understanding Digital Photograph File Formats (5 of 8)</a:t>
            </a:r>
          </a:p>
        </p:txBody>
      </p:sp>
      <p:sp>
        <p:nvSpPr>
          <p:cNvPr id="4" name="Footer Placeholder 3">
            <a:extLst>
              <a:ext uri="{FF2B5EF4-FFF2-40B4-BE49-F238E27FC236}">
                <a16:creationId xmlns="" xmlns:a16="http://schemas.microsoft.com/office/drawing/2014/main" id="{C81B82E6-6D13-FB46-80EF-69C7895A567E}"/>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19461" name="Slide Number Placeholder 4">
            <a:extLst>
              <a:ext uri="{FF2B5EF4-FFF2-40B4-BE49-F238E27FC236}">
                <a16:creationId xmlns="" xmlns:a16="http://schemas.microsoft.com/office/drawing/2014/main" id="{D599F9C8-1D5C-A649-8F07-91C1A8A2BEC8}"/>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479CDEE2-F97C-144A-9B97-925278C2AFE2}" type="slidenum">
              <a:rPr lang="en-US" altLang="en-US"/>
              <a:pPr eaLnBrk="1" hangingPunct="1"/>
              <a:t>13</a:t>
            </a:fld>
            <a:endParaRPr lang="en-US"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EOI marker FFD9 for all JPEG files">
            <a:extLst>
              <a:ext uri="{FF2B5EF4-FFF2-40B4-BE49-F238E27FC236}">
                <a16:creationId xmlns="" xmlns:a16="http://schemas.microsoft.com/office/drawing/2014/main" id="{D0D86DF7-37DD-E24C-A7DC-0A3B2140401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91740" y="1365250"/>
            <a:ext cx="5362108" cy="4502150"/>
          </a:xfrm>
        </p:spPr>
      </p:pic>
      <p:sp>
        <p:nvSpPr>
          <p:cNvPr id="20483" name="Rectangle 2">
            <a:extLst>
              <a:ext uri="{FF2B5EF4-FFF2-40B4-BE49-F238E27FC236}">
                <a16:creationId xmlns="" xmlns:a16="http://schemas.microsoft.com/office/drawing/2014/main" id="{55B1E1AE-B60F-7D4A-B46D-CB799FA6D69B}"/>
              </a:ext>
            </a:extLst>
          </p:cNvPr>
          <p:cNvSpPr>
            <a:spLocks noGrp="1" noChangeArrowheads="1"/>
          </p:cNvSpPr>
          <p:nvPr>
            <p:ph type="title"/>
          </p:nvPr>
        </p:nvSpPr>
        <p:spPr>
          <a:xfrm>
            <a:off x="762000" y="81882"/>
            <a:ext cx="8026400" cy="945900"/>
          </a:xfrm>
        </p:spPr>
        <p:txBody>
          <a:bodyPr/>
          <a:lstStyle/>
          <a:p>
            <a:pPr eaLnBrk="1" hangingPunct="1"/>
            <a:r>
              <a:rPr lang="en-US" altLang="en-US" dirty="0"/>
              <a:t>Understanding Digital Photograph File Formats (6 of 8)</a:t>
            </a:r>
          </a:p>
        </p:txBody>
      </p:sp>
      <p:sp>
        <p:nvSpPr>
          <p:cNvPr id="4" name="Footer Placeholder 3">
            <a:extLst>
              <a:ext uri="{FF2B5EF4-FFF2-40B4-BE49-F238E27FC236}">
                <a16:creationId xmlns="" xmlns:a16="http://schemas.microsoft.com/office/drawing/2014/main" id="{222DB31D-1E7C-084C-AB8D-54F472EE7E0D}"/>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20485" name="Slide Number Placeholder 4">
            <a:extLst>
              <a:ext uri="{FF2B5EF4-FFF2-40B4-BE49-F238E27FC236}">
                <a16:creationId xmlns="" xmlns:a16="http://schemas.microsoft.com/office/drawing/2014/main" id="{58E26F7F-6BDB-C14F-BFE4-5CE6C8ECFA52}"/>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3F4C79A6-3579-154F-A6A8-8C43E348DC3C}" type="slidenum">
              <a:rPr lang="en-US" altLang="en-US"/>
              <a:pPr eaLnBrk="1" hangingPunct="1"/>
              <a:t>14</a:t>
            </a:fld>
            <a:endParaRPr lang="en-US"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a:extLst>
              <a:ext uri="{FF2B5EF4-FFF2-40B4-BE49-F238E27FC236}">
                <a16:creationId xmlns="" xmlns:a16="http://schemas.microsoft.com/office/drawing/2014/main" id="{24B7CDCB-4AD8-5C42-8719-18EEAC7F0BED}"/>
              </a:ext>
            </a:extLst>
          </p:cNvPr>
          <p:cNvSpPr>
            <a:spLocks noGrp="1" noChangeArrowheads="1"/>
          </p:cNvSpPr>
          <p:nvPr>
            <p:ph idx="1"/>
          </p:nvPr>
        </p:nvSpPr>
        <p:spPr>
          <a:xfrm>
            <a:off x="365125" y="1538288"/>
            <a:ext cx="8415338" cy="1291123"/>
          </a:xfrm>
        </p:spPr>
        <p:txBody>
          <a:bodyPr/>
          <a:lstStyle/>
          <a:p>
            <a:pPr eaLnBrk="1" hangingPunct="1"/>
            <a:r>
              <a:rPr lang="en-US" altLang="en-US" dirty="0"/>
              <a:t>Examining the Exchangeable Image File format (cont’d)</a:t>
            </a:r>
          </a:p>
          <a:p>
            <a:pPr lvl="1" eaLnBrk="1" hangingPunct="1"/>
            <a:r>
              <a:rPr lang="en-US" altLang="en-US" dirty="0"/>
              <a:t>With tools such as Autopsy and Exif Reader</a:t>
            </a:r>
          </a:p>
          <a:p>
            <a:pPr lvl="2" eaLnBrk="1" hangingPunct="1"/>
            <a:r>
              <a:rPr lang="en-US" altLang="en-US" sz="1800" dirty="0"/>
              <a:t>You can extract metadata as evidence for your case</a:t>
            </a:r>
          </a:p>
          <a:p>
            <a:pPr lvl="1" eaLnBrk="1" hangingPunct="1"/>
            <a:endParaRPr lang="en-US" altLang="en-US" dirty="0"/>
          </a:p>
        </p:txBody>
      </p:sp>
      <p:sp>
        <p:nvSpPr>
          <p:cNvPr id="21507" name="Rectangle 2">
            <a:extLst>
              <a:ext uri="{FF2B5EF4-FFF2-40B4-BE49-F238E27FC236}">
                <a16:creationId xmlns="" xmlns:a16="http://schemas.microsoft.com/office/drawing/2014/main" id="{72161C6C-5033-F94A-AE61-E1DAC23036D3}"/>
              </a:ext>
            </a:extLst>
          </p:cNvPr>
          <p:cNvSpPr>
            <a:spLocks noGrp="1" noChangeArrowheads="1"/>
          </p:cNvSpPr>
          <p:nvPr>
            <p:ph type="title"/>
          </p:nvPr>
        </p:nvSpPr>
        <p:spPr>
          <a:xfrm>
            <a:off x="762000" y="81882"/>
            <a:ext cx="8026400" cy="945900"/>
          </a:xfrm>
        </p:spPr>
        <p:txBody>
          <a:bodyPr/>
          <a:lstStyle/>
          <a:p>
            <a:pPr eaLnBrk="1" hangingPunct="1"/>
            <a:r>
              <a:rPr lang="en-US" altLang="en-US" dirty="0"/>
              <a:t>Understanding Digital Photograph File Formats (7 of 8)</a:t>
            </a:r>
          </a:p>
        </p:txBody>
      </p:sp>
      <p:sp>
        <p:nvSpPr>
          <p:cNvPr id="4" name="Footer Placeholder 3">
            <a:extLst>
              <a:ext uri="{FF2B5EF4-FFF2-40B4-BE49-F238E27FC236}">
                <a16:creationId xmlns="" xmlns:a16="http://schemas.microsoft.com/office/drawing/2014/main" id="{A545B6B0-A8E3-614C-AF05-4804A298D54F}"/>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21509" name="Slide Number Placeholder 4">
            <a:extLst>
              <a:ext uri="{FF2B5EF4-FFF2-40B4-BE49-F238E27FC236}">
                <a16:creationId xmlns="" xmlns:a16="http://schemas.microsoft.com/office/drawing/2014/main" id="{814B58E7-6C01-9140-AD1A-AEF300DFFDB0}"/>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97F473D6-2D32-E246-BCAC-1143C5B444EA}" type="slidenum">
              <a:rPr lang="en-US" altLang="en-US"/>
              <a:pPr eaLnBrk="1" hangingPunct="1"/>
              <a:t>15</a:t>
            </a:fld>
            <a:endParaRPr lang="en-US"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The screenshot shows directory listing dialog box. Two tabs namely table and thumbnail are shown. When the table tab is selected, it displays the list of columns as follows: source file, date created, device model, device make, data source, and tags. Below this, when the file metadata tab is selected, it displays name, type, m m e type, size, file name allocation, metadata allocation, modified, accessed, created, changed, m d 5, hash look up results, and internal I d. Below this, a section is shown which contains directory entry, file attributes, size, name, written, accessed, created, and sectors.">
            <a:extLst>
              <a:ext uri="{FF2B5EF4-FFF2-40B4-BE49-F238E27FC236}">
                <a16:creationId xmlns="" xmlns:a16="http://schemas.microsoft.com/office/drawing/2014/main" id="{32D581A2-F20F-4E44-B3BA-59F750E2138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90800" y="1319150"/>
            <a:ext cx="3963988" cy="4594350"/>
          </a:xfrm>
        </p:spPr>
      </p:pic>
      <p:sp>
        <p:nvSpPr>
          <p:cNvPr id="22531" name="Rectangle 2">
            <a:extLst>
              <a:ext uri="{FF2B5EF4-FFF2-40B4-BE49-F238E27FC236}">
                <a16:creationId xmlns="" xmlns:a16="http://schemas.microsoft.com/office/drawing/2014/main" id="{CC7FCD9C-A4D9-544B-A934-47B585F444E5}"/>
              </a:ext>
            </a:extLst>
          </p:cNvPr>
          <p:cNvSpPr>
            <a:spLocks noGrp="1" noChangeArrowheads="1"/>
          </p:cNvSpPr>
          <p:nvPr>
            <p:ph type="title"/>
          </p:nvPr>
        </p:nvSpPr>
        <p:spPr>
          <a:xfrm>
            <a:off x="762000" y="81882"/>
            <a:ext cx="8026400" cy="945900"/>
          </a:xfrm>
        </p:spPr>
        <p:txBody>
          <a:bodyPr/>
          <a:lstStyle/>
          <a:p>
            <a:pPr eaLnBrk="1" hangingPunct="1"/>
            <a:r>
              <a:rPr lang="en-US" altLang="en-US" dirty="0"/>
              <a:t>Understanding Digital Photograph File Formats (8 of 8)</a:t>
            </a:r>
          </a:p>
        </p:txBody>
      </p:sp>
      <p:sp>
        <p:nvSpPr>
          <p:cNvPr id="4" name="Footer Placeholder 3">
            <a:extLst>
              <a:ext uri="{FF2B5EF4-FFF2-40B4-BE49-F238E27FC236}">
                <a16:creationId xmlns="" xmlns:a16="http://schemas.microsoft.com/office/drawing/2014/main" id="{3447B910-C496-1C4D-B6D6-69567665A268}"/>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22533" name="Slide Number Placeholder 4">
            <a:extLst>
              <a:ext uri="{FF2B5EF4-FFF2-40B4-BE49-F238E27FC236}">
                <a16:creationId xmlns="" xmlns:a16="http://schemas.microsoft.com/office/drawing/2014/main" id="{EB3C0DB2-FB6B-B740-8742-F5928EB3F7EF}"/>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9D102747-46FE-474E-AE15-34FD477689A0}" type="slidenum">
              <a:rPr lang="en-US" altLang="en-US"/>
              <a:pPr eaLnBrk="1" hangingPunct="1"/>
              <a:t>16</a:t>
            </a:fld>
            <a:endParaRPr lang="en-US"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a:extLst>
              <a:ext uri="{FF2B5EF4-FFF2-40B4-BE49-F238E27FC236}">
                <a16:creationId xmlns="" xmlns:a16="http://schemas.microsoft.com/office/drawing/2014/main" id="{B841A307-3E4E-ED4F-B8ED-53E977AE3B6B}"/>
              </a:ext>
            </a:extLst>
          </p:cNvPr>
          <p:cNvSpPr>
            <a:spLocks noGrp="1" noChangeArrowheads="1"/>
          </p:cNvSpPr>
          <p:nvPr>
            <p:ph idx="1"/>
          </p:nvPr>
        </p:nvSpPr>
        <p:spPr>
          <a:xfrm>
            <a:off x="365125" y="1538288"/>
            <a:ext cx="8415338" cy="2828467"/>
          </a:xfrm>
        </p:spPr>
        <p:txBody>
          <a:bodyPr/>
          <a:lstStyle/>
          <a:p>
            <a:pPr eaLnBrk="1" hangingPunct="1"/>
            <a:r>
              <a:rPr lang="en-US" altLang="en-US" dirty="0"/>
              <a:t>Most graphics file formats compress their data</a:t>
            </a:r>
          </a:p>
          <a:p>
            <a:pPr lvl="1" eaLnBrk="1" hangingPunct="1"/>
            <a:r>
              <a:rPr lang="en-US" altLang="en-US" dirty="0"/>
              <a:t>GIF and JPEG</a:t>
            </a:r>
          </a:p>
          <a:p>
            <a:pPr eaLnBrk="1" hangingPunct="1"/>
            <a:r>
              <a:rPr lang="en-US" altLang="en-US" dirty="0"/>
              <a:t>Others, like BMP, do not compress their data</a:t>
            </a:r>
          </a:p>
          <a:p>
            <a:pPr lvl="1" eaLnBrk="1" hangingPunct="1"/>
            <a:r>
              <a:rPr lang="en-US" altLang="en-US" dirty="0"/>
              <a:t>Use data compression tools for those formats</a:t>
            </a:r>
          </a:p>
          <a:p>
            <a:pPr eaLnBrk="1" hangingPunct="1"/>
            <a:r>
              <a:rPr lang="en-US" altLang="en-US" b="1" dirty="0"/>
              <a:t>Data compression</a:t>
            </a:r>
          </a:p>
          <a:p>
            <a:pPr lvl="1" eaLnBrk="1" hangingPunct="1"/>
            <a:r>
              <a:rPr lang="en-US" altLang="en-US" dirty="0"/>
              <a:t>Coding data from a larger to a smaller form</a:t>
            </a:r>
          </a:p>
          <a:p>
            <a:pPr lvl="1" eaLnBrk="1" hangingPunct="1"/>
            <a:r>
              <a:rPr lang="en-US" altLang="en-US" dirty="0"/>
              <a:t>Types</a:t>
            </a:r>
          </a:p>
          <a:p>
            <a:pPr lvl="2" eaLnBrk="1" hangingPunct="1"/>
            <a:r>
              <a:rPr lang="en-US" altLang="en-US" dirty="0"/>
              <a:t>Lossless compression and lossy compression</a:t>
            </a:r>
          </a:p>
        </p:txBody>
      </p:sp>
      <p:sp>
        <p:nvSpPr>
          <p:cNvPr id="23555" name="Rectangle 2">
            <a:extLst>
              <a:ext uri="{FF2B5EF4-FFF2-40B4-BE49-F238E27FC236}">
                <a16:creationId xmlns="" xmlns:a16="http://schemas.microsoft.com/office/drawing/2014/main" id="{0169E4A6-1F3C-4D42-8B4E-DC6C9B823C2D}"/>
              </a:ext>
            </a:extLst>
          </p:cNvPr>
          <p:cNvSpPr>
            <a:spLocks noGrp="1" noChangeArrowheads="1"/>
          </p:cNvSpPr>
          <p:nvPr>
            <p:ph type="title"/>
          </p:nvPr>
        </p:nvSpPr>
        <p:spPr>
          <a:xfrm>
            <a:off x="762000" y="406400"/>
            <a:ext cx="8026400" cy="296863"/>
          </a:xfrm>
        </p:spPr>
        <p:txBody>
          <a:bodyPr/>
          <a:lstStyle/>
          <a:p>
            <a:pPr eaLnBrk="1" hangingPunct="1"/>
            <a:r>
              <a:rPr lang="en-US" altLang="en-US" dirty="0"/>
              <a:t>Understanding Data Compression</a:t>
            </a:r>
          </a:p>
        </p:txBody>
      </p:sp>
      <p:sp>
        <p:nvSpPr>
          <p:cNvPr id="4" name="Footer Placeholder 3">
            <a:extLst>
              <a:ext uri="{FF2B5EF4-FFF2-40B4-BE49-F238E27FC236}">
                <a16:creationId xmlns="" xmlns:a16="http://schemas.microsoft.com/office/drawing/2014/main" id="{6F62624B-8F79-9F48-94BD-5876B3349CEF}"/>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23557" name="Slide Number Placeholder 4">
            <a:extLst>
              <a:ext uri="{FF2B5EF4-FFF2-40B4-BE49-F238E27FC236}">
                <a16:creationId xmlns="" xmlns:a16="http://schemas.microsoft.com/office/drawing/2014/main" id="{AE181EB2-4390-8C47-A9A2-D32DD5235577}"/>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5A58A77D-6909-A648-A96D-3043FEA6D0A9}" type="slidenum">
              <a:rPr lang="en-US" altLang="en-US"/>
              <a:pPr eaLnBrk="1" hangingPunct="1"/>
              <a:t>17</a:t>
            </a:fld>
            <a:endParaRPr lang="en-US"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3">
            <a:extLst>
              <a:ext uri="{FF2B5EF4-FFF2-40B4-BE49-F238E27FC236}">
                <a16:creationId xmlns="" xmlns:a16="http://schemas.microsoft.com/office/drawing/2014/main" id="{9A22F325-D8B8-5447-A25E-4671CFB22EE8}"/>
              </a:ext>
            </a:extLst>
          </p:cNvPr>
          <p:cNvSpPr>
            <a:spLocks noGrp="1" noChangeArrowheads="1"/>
          </p:cNvSpPr>
          <p:nvPr>
            <p:ph idx="1"/>
          </p:nvPr>
        </p:nvSpPr>
        <p:spPr>
          <a:xfrm>
            <a:off x="365125" y="1538288"/>
            <a:ext cx="8415338" cy="3345531"/>
          </a:xfrm>
        </p:spPr>
        <p:txBody>
          <a:bodyPr/>
          <a:lstStyle/>
          <a:p>
            <a:r>
              <a:rPr lang="en-US" altLang="en-US" b="1" dirty="0"/>
              <a:t>Lossless compression</a:t>
            </a:r>
          </a:p>
          <a:p>
            <a:pPr lvl="1"/>
            <a:r>
              <a:rPr lang="en-US" altLang="en-US" dirty="0"/>
              <a:t>Reduces file size without removing data</a:t>
            </a:r>
          </a:p>
          <a:p>
            <a:pPr lvl="1"/>
            <a:r>
              <a:rPr lang="en-US" altLang="en-US" dirty="0"/>
              <a:t>Based on Huffman or Lempel-Ziv-Welch coding</a:t>
            </a:r>
          </a:p>
          <a:p>
            <a:pPr lvl="2"/>
            <a:r>
              <a:rPr lang="en-US" altLang="en-US" dirty="0"/>
              <a:t>For redundant bits of data</a:t>
            </a:r>
          </a:p>
          <a:p>
            <a:pPr lvl="1"/>
            <a:r>
              <a:rPr lang="en-US" altLang="en-US" dirty="0"/>
              <a:t>Utilities: WinZip, PKZip, StuffIt, and FreeZip</a:t>
            </a:r>
          </a:p>
          <a:p>
            <a:r>
              <a:rPr lang="en-US" altLang="en-US" b="1" dirty="0"/>
              <a:t>Lossy compression</a:t>
            </a:r>
          </a:p>
          <a:p>
            <a:pPr lvl="1"/>
            <a:r>
              <a:rPr lang="en-US" altLang="en-US" dirty="0"/>
              <a:t>Permanently discards bits of information</a:t>
            </a:r>
          </a:p>
          <a:p>
            <a:pPr lvl="1"/>
            <a:r>
              <a:rPr lang="en-US" altLang="en-US" b="1" dirty="0"/>
              <a:t>Vector quantization (VQ)</a:t>
            </a:r>
          </a:p>
          <a:p>
            <a:pPr lvl="2"/>
            <a:r>
              <a:rPr lang="en-US" altLang="en-US" dirty="0"/>
              <a:t>Determines what data to discard based on vectors in the graphics file</a:t>
            </a:r>
          </a:p>
          <a:p>
            <a:pPr lvl="1"/>
            <a:r>
              <a:rPr lang="en-US" altLang="en-US" dirty="0"/>
              <a:t>Utility: Lzip</a:t>
            </a:r>
          </a:p>
        </p:txBody>
      </p:sp>
      <p:sp>
        <p:nvSpPr>
          <p:cNvPr id="24579" name="Rectangle 2">
            <a:extLst>
              <a:ext uri="{FF2B5EF4-FFF2-40B4-BE49-F238E27FC236}">
                <a16:creationId xmlns="" xmlns:a16="http://schemas.microsoft.com/office/drawing/2014/main" id="{5A7DFD8D-F843-414D-8A53-3C333A4BAFAD}"/>
              </a:ext>
            </a:extLst>
          </p:cNvPr>
          <p:cNvSpPr>
            <a:spLocks noGrp="1" noChangeArrowheads="1"/>
          </p:cNvSpPr>
          <p:nvPr>
            <p:ph type="title"/>
          </p:nvPr>
        </p:nvSpPr>
        <p:spPr/>
        <p:txBody>
          <a:bodyPr/>
          <a:lstStyle/>
          <a:p>
            <a:r>
              <a:rPr lang="en-US" altLang="en-US" dirty="0"/>
              <a:t>Lossless and Lossy Compression</a:t>
            </a:r>
          </a:p>
        </p:txBody>
      </p:sp>
      <p:sp>
        <p:nvSpPr>
          <p:cNvPr id="4" name="Footer Placeholder 3">
            <a:extLst>
              <a:ext uri="{FF2B5EF4-FFF2-40B4-BE49-F238E27FC236}">
                <a16:creationId xmlns="" xmlns:a16="http://schemas.microsoft.com/office/drawing/2014/main" id="{623EE7C0-DF00-2542-95FE-2D3AC2EAC978}"/>
              </a:ext>
            </a:extLst>
          </p:cNvPr>
          <p:cNvSpPr>
            <a:spLocks noGrp="1"/>
          </p:cNvSpPr>
          <p:nvPr>
            <p:ph type="ftr" sz="quarter" idx="10"/>
          </p:nvPr>
        </p:nvSpPr>
        <p:spPr/>
        <p:txBody>
          <a:bodyPr/>
          <a:lstStyle/>
          <a:p>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24581" name="Slide Number Placeholder 4">
            <a:extLst>
              <a:ext uri="{FF2B5EF4-FFF2-40B4-BE49-F238E27FC236}">
                <a16:creationId xmlns="" xmlns:a16="http://schemas.microsoft.com/office/drawing/2014/main" id="{55149D34-C2C2-8545-A932-E030E14266E2}"/>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63BA41E6-0DFF-0848-8787-DC0D3B6CEEE2}" type="slidenum">
              <a:rPr lang="en-US" altLang="en-US"/>
              <a:pPr eaLnBrk="1" hangingPunct="1"/>
              <a:t>18</a:t>
            </a:fld>
            <a:endParaRPr lang="en-US"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a:extLst>
              <a:ext uri="{FF2B5EF4-FFF2-40B4-BE49-F238E27FC236}">
                <a16:creationId xmlns="" xmlns:a16="http://schemas.microsoft.com/office/drawing/2014/main" id="{EEC11479-33E6-2843-894A-BE5499DB9E01}"/>
              </a:ext>
            </a:extLst>
          </p:cNvPr>
          <p:cNvSpPr>
            <a:spLocks noGrp="1" noChangeArrowheads="1"/>
          </p:cNvSpPr>
          <p:nvPr>
            <p:ph idx="1"/>
          </p:nvPr>
        </p:nvSpPr>
        <p:spPr>
          <a:xfrm>
            <a:off x="365125" y="1538288"/>
            <a:ext cx="8415338" cy="3054682"/>
          </a:xfrm>
        </p:spPr>
        <p:txBody>
          <a:bodyPr/>
          <a:lstStyle/>
          <a:p>
            <a:pPr eaLnBrk="1" hangingPunct="1"/>
            <a:r>
              <a:rPr lang="en-US" altLang="en-US" dirty="0"/>
              <a:t>Operating system tools</a:t>
            </a:r>
          </a:p>
          <a:p>
            <a:pPr lvl="1" eaLnBrk="1" hangingPunct="1"/>
            <a:r>
              <a:rPr lang="en-US" altLang="en-US" dirty="0"/>
              <a:t>Time consuming</a:t>
            </a:r>
          </a:p>
          <a:p>
            <a:pPr lvl="1" eaLnBrk="1" hangingPunct="1"/>
            <a:r>
              <a:rPr lang="en-US" altLang="en-US" dirty="0"/>
              <a:t>Results are difficult to verify</a:t>
            </a:r>
          </a:p>
          <a:p>
            <a:pPr eaLnBrk="1" hangingPunct="1"/>
            <a:r>
              <a:rPr lang="en-US" altLang="en-US" dirty="0"/>
              <a:t>Digital forensics tools</a:t>
            </a:r>
          </a:p>
          <a:p>
            <a:pPr lvl="1" eaLnBrk="1" hangingPunct="1"/>
            <a:r>
              <a:rPr lang="en-US" altLang="en-US" dirty="0"/>
              <a:t>Image headers</a:t>
            </a:r>
          </a:p>
          <a:p>
            <a:pPr lvl="2" eaLnBrk="1" hangingPunct="1"/>
            <a:r>
              <a:rPr lang="en-US" altLang="en-US" sz="1800" dirty="0"/>
              <a:t>Compare them with good header samples</a:t>
            </a:r>
          </a:p>
          <a:p>
            <a:pPr lvl="2" eaLnBrk="1" hangingPunct="1"/>
            <a:r>
              <a:rPr lang="es-EC" altLang="en-US" sz="1800" dirty="0"/>
              <a:t>Use </a:t>
            </a:r>
            <a:r>
              <a:rPr lang="en-US" altLang="en-US" sz="1800" dirty="0"/>
              <a:t>header information to create a baseline analysis</a:t>
            </a:r>
          </a:p>
          <a:p>
            <a:pPr lvl="1" eaLnBrk="1" hangingPunct="1"/>
            <a:r>
              <a:rPr lang="en-US" altLang="en-US" dirty="0"/>
              <a:t>Reconstruct fragmented image files</a:t>
            </a:r>
          </a:p>
          <a:p>
            <a:pPr lvl="2" eaLnBrk="1" hangingPunct="1"/>
            <a:r>
              <a:rPr lang="en-US" altLang="en-US" sz="1800" dirty="0"/>
              <a:t>Identify data patterns and modified headers</a:t>
            </a:r>
          </a:p>
        </p:txBody>
      </p:sp>
      <p:sp>
        <p:nvSpPr>
          <p:cNvPr id="25603" name="Rectangle 2">
            <a:extLst>
              <a:ext uri="{FF2B5EF4-FFF2-40B4-BE49-F238E27FC236}">
                <a16:creationId xmlns="" xmlns:a16="http://schemas.microsoft.com/office/drawing/2014/main" id="{EDDAC4BB-1EDC-6141-8F70-5029AB01B633}"/>
              </a:ext>
            </a:extLst>
          </p:cNvPr>
          <p:cNvSpPr>
            <a:spLocks noGrp="1" noChangeArrowheads="1"/>
          </p:cNvSpPr>
          <p:nvPr>
            <p:ph type="title"/>
          </p:nvPr>
        </p:nvSpPr>
        <p:spPr>
          <a:xfrm>
            <a:off x="762000" y="406400"/>
            <a:ext cx="8026400" cy="296863"/>
          </a:xfrm>
        </p:spPr>
        <p:txBody>
          <a:bodyPr/>
          <a:lstStyle/>
          <a:p>
            <a:pPr eaLnBrk="1" hangingPunct="1"/>
            <a:r>
              <a:rPr lang="en-US" altLang="en-US" dirty="0"/>
              <a:t>Locating and Recovering Graphics Files</a:t>
            </a:r>
          </a:p>
        </p:txBody>
      </p:sp>
      <p:sp>
        <p:nvSpPr>
          <p:cNvPr id="4" name="Footer Placeholder 3">
            <a:extLst>
              <a:ext uri="{FF2B5EF4-FFF2-40B4-BE49-F238E27FC236}">
                <a16:creationId xmlns="" xmlns:a16="http://schemas.microsoft.com/office/drawing/2014/main" id="{E00C576E-D7C3-124A-ACCD-8A2A5032DFB1}"/>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25605" name="Slide Number Placeholder 4">
            <a:extLst>
              <a:ext uri="{FF2B5EF4-FFF2-40B4-BE49-F238E27FC236}">
                <a16:creationId xmlns="" xmlns:a16="http://schemas.microsoft.com/office/drawing/2014/main" id="{DDC56A23-7AE6-DE41-BF70-74F38EB47D27}"/>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A9ABBAB7-411F-BB4F-B9D5-B3D3B9494EB5}" type="slidenum">
              <a:rPr lang="en-US" altLang="en-US"/>
              <a:pPr eaLnBrk="1" hangingPunct="1"/>
              <a:t>19</a:t>
            </a:fld>
            <a:endParaRPr lang="en-US"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a:extLst>
              <a:ext uri="{FF2B5EF4-FFF2-40B4-BE49-F238E27FC236}">
                <a16:creationId xmlns="" xmlns:a16="http://schemas.microsoft.com/office/drawing/2014/main" id="{3F2A6DE8-0566-2D4C-8188-0DF22F5A75D4}"/>
              </a:ext>
            </a:extLst>
          </p:cNvPr>
          <p:cNvSpPr>
            <a:spLocks noGrp="1" noChangeArrowheads="1"/>
          </p:cNvSpPr>
          <p:nvPr>
            <p:ph idx="1"/>
          </p:nvPr>
        </p:nvSpPr>
        <p:spPr/>
        <p:txBody>
          <a:bodyPr/>
          <a:lstStyle/>
          <a:p>
            <a:pPr eaLnBrk="1" hangingPunct="1"/>
            <a:r>
              <a:rPr lang="en-US" altLang="en-US" dirty="0"/>
              <a:t>Describe types of graphics file formats</a:t>
            </a:r>
          </a:p>
          <a:p>
            <a:pPr eaLnBrk="1" hangingPunct="1"/>
            <a:r>
              <a:rPr lang="en-US" altLang="en-US" dirty="0"/>
              <a:t>Explain types of data compression</a:t>
            </a:r>
          </a:p>
          <a:p>
            <a:pPr eaLnBrk="1" hangingPunct="1"/>
            <a:r>
              <a:rPr lang="en-US" altLang="en-US" dirty="0"/>
              <a:t>Explain how to locate and recover graphics files</a:t>
            </a:r>
          </a:p>
          <a:p>
            <a:pPr eaLnBrk="1" hangingPunct="1"/>
            <a:r>
              <a:rPr lang="en-US" altLang="en-US" dirty="0"/>
              <a:t>Describe how to identify unknown file formats</a:t>
            </a:r>
          </a:p>
          <a:p>
            <a:pPr eaLnBrk="1" hangingPunct="1"/>
            <a:r>
              <a:rPr lang="en-US" altLang="en-US" dirty="0"/>
              <a:t>Explain copyright issues with graphics</a:t>
            </a:r>
          </a:p>
        </p:txBody>
      </p:sp>
      <p:sp>
        <p:nvSpPr>
          <p:cNvPr id="8195" name="Rectangle 2">
            <a:extLst>
              <a:ext uri="{FF2B5EF4-FFF2-40B4-BE49-F238E27FC236}">
                <a16:creationId xmlns="" xmlns:a16="http://schemas.microsoft.com/office/drawing/2014/main" id="{73C8F032-EA0F-FF4E-90E9-8BBE463FFBD4}"/>
              </a:ext>
            </a:extLst>
          </p:cNvPr>
          <p:cNvSpPr>
            <a:spLocks noGrp="1" noChangeArrowheads="1"/>
          </p:cNvSpPr>
          <p:nvPr>
            <p:ph type="title"/>
          </p:nvPr>
        </p:nvSpPr>
        <p:spPr>
          <a:xfrm>
            <a:off x="762000" y="406400"/>
            <a:ext cx="8026400" cy="296863"/>
          </a:xfrm>
        </p:spPr>
        <p:txBody>
          <a:bodyPr/>
          <a:lstStyle/>
          <a:p>
            <a:pPr eaLnBrk="1" hangingPunct="1"/>
            <a:r>
              <a:rPr lang="en-US" altLang="en-US" dirty="0"/>
              <a:t>Objectives</a:t>
            </a:r>
          </a:p>
        </p:txBody>
      </p:sp>
      <p:sp>
        <p:nvSpPr>
          <p:cNvPr id="4" name="Footer Placeholder 3">
            <a:extLst>
              <a:ext uri="{FF2B5EF4-FFF2-40B4-BE49-F238E27FC236}">
                <a16:creationId xmlns="" xmlns:a16="http://schemas.microsoft.com/office/drawing/2014/main" id="{3C43A9FD-BAC6-BB46-8ADF-4D35C8083E4F}"/>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8197" name="Slide Number Placeholder 4">
            <a:extLst>
              <a:ext uri="{FF2B5EF4-FFF2-40B4-BE49-F238E27FC236}">
                <a16:creationId xmlns="" xmlns:a16="http://schemas.microsoft.com/office/drawing/2014/main" id="{E528EC1C-7460-6E48-8D89-40C6A3DBB229}"/>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783533AA-9F5E-2D48-98CE-60362F688CDC}" type="slidenum">
              <a:rPr lang="en-US" altLang="en-US"/>
              <a:pPr eaLnBrk="1" hangingPunct="1"/>
              <a:t>2</a:t>
            </a:fld>
            <a:endParaRPr lang="en-US"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a:extLst>
              <a:ext uri="{FF2B5EF4-FFF2-40B4-BE49-F238E27FC236}">
                <a16:creationId xmlns="" xmlns:a16="http://schemas.microsoft.com/office/drawing/2014/main" id="{9EB0EA0D-8584-F341-AD0A-41A0B959F079}"/>
              </a:ext>
            </a:extLst>
          </p:cNvPr>
          <p:cNvSpPr>
            <a:spLocks noGrp="1" noChangeArrowheads="1"/>
          </p:cNvSpPr>
          <p:nvPr>
            <p:ph idx="1"/>
          </p:nvPr>
        </p:nvSpPr>
        <p:spPr>
          <a:xfrm>
            <a:off x="365125" y="1538288"/>
            <a:ext cx="8415338" cy="1758943"/>
          </a:xfrm>
        </p:spPr>
        <p:txBody>
          <a:bodyPr/>
          <a:lstStyle/>
          <a:p>
            <a:pPr eaLnBrk="1" hangingPunct="1"/>
            <a:r>
              <a:rPr lang="en-US" altLang="en-US" b="1" dirty="0"/>
              <a:t>Carving</a:t>
            </a:r>
            <a:r>
              <a:rPr lang="en-US" altLang="en-US" dirty="0"/>
              <a:t> or </a:t>
            </a:r>
            <a:r>
              <a:rPr lang="en-US" altLang="en-US" b="1" dirty="0"/>
              <a:t>salvaging</a:t>
            </a:r>
          </a:p>
          <a:p>
            <a:pPr lvl="1" eaLnBrk="1" hangingPunct="1"/>
            <a:r>
              <a:rPr lang="en-US" altLang="en-US" dirty="0"/>
              <a:t>Recovering any type of file fragments</a:t>
            </a:r>
          </a:p>
          <a:p>
            <a:pPr eaLnBrk="1" hangingPunct="1"/>
            <a:r>
              <a:rPr lang="en-US" altLang="en-US" dirty="0"/>
              <a:t>Digital forensics tools</a:t>
            </a:r>
          </a:p>
          <a:p>
            <a:pPr lvl="1" eaLnBrk="1" hangingPunct="1"/>
            <a:r>
              <a:rPr lang="en-US" altLang="en-US" dirty="0"/>
              <a:t>Can carve from file slack and free space</a:t>
            </a:r>
          </a:p>
          <a:p>
            <a:pPr lvl="1" eaLnBrk="1" hangingPunct="1"/>
            <a:r>
              <a:rPr lang="en-US" altLang="en-US" dirty="0"/>
              <a:t>Help identify image files fragments and put them together</a:t>
            </a:r>
          </a:p>
        </p:txBody>
      </p:sp>
      <p:sp>
        <p:nvSpPr>
          <p:cNvPr id="26627" name="Rectangle 2">
            <a:extLst>
              <a:ext uri="{FF2B5EF4-FFF2-40B4-BE49-F238E27FC236}">
                <a16:creationId xmlns="" xmlns:a16="http://schemas.microsoft.com/office/drawing/2014/main" id="{BB58A34A-EB93-CB41-80BE-DC68D3FC3D78}"/>
              </a:ext>
            </a:extLst>
          </p:cNvPr>
          <p:cNvSpPr>
            <a:spLocks noGrp="1" noChangeArrowheads="1"/>
          </p:cNvSpPr>
          <p:nvPr>
            <p:ph type="title"/>
          </p:nvPr>
        </p:nvSpPr>
        <p:spPr>
          <a:xfrm>
            <a:off x="762000" y="406400"/>
            <a:ext cx="8026400" cy="296863"/>
          </a:xfrm>
        </p:spPr>
        <p:txBody>
          <a:bodyPr/>
          <a:lstStyle/>
          <a:p>
            <a:pPr eaLnBrk="1" hangingPunct="1"/>
            <a:r>
              <a:rPr lang="en-US" altLang="en-US" dirty="0"/>
              <a:t>Identifying Graphics File Fragments</a:t>
            </a:r>
          </a:p>
        </p:txBody>
      </p:sp>
      <p:sp>
        <p:nvSpPr>
          <p:cNvPr id="4" name="Footer Placeholder 3">
            <a:extLst>
              <a:ext uri="{FF2B5EF4-FFF2-40B4-BE49-F238E27FC236}">
                <a16:creationId xmlns="" xmlns:a16="http://schemas.microsoft.com/office/drawing/2014/main" id="{2E6009A6-1053-F04F-8A67-B0A51D2D62CB}"/>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26629" name="Slide Number Placeholder 4">
            <a:extLst>
              <a:ext uri="{FF2B5EF4-FFF2-40B4-BE49-F238E27FC236}">
                <a16:creationId xmlns="" xmlns:a16="http://schemas.microsoft.com/office/drawing/2014/main" id="{450BCEDB-3EFD-854A-AAF3-1853DA34F706}"/>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85DA2736-8425-4349-9F78-1A3859778AAE}" type="slidenum">
              <a:rPr lang="en-US" altLang="en-US"/>
              <a:pPr eaLnBrk="1" hangingPunct="1"/>
              <a:t>20</a:t>
            </a:fld>
            <a:endParaRPr lang="en-US"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Content Placeholder 2">
            <a:extLst>
              <a:ext uri="{FF2B5EF4-FFF2-40B4-BE49-F238E27FC236}">
                <a16:creationId xmlns="" xmlns:a16="http://schemas.microsoft.com/office/drawing/2014/main" id="{C29E4BF8-0E80-BA4D-830E-B6A357313DDE}"/>
              </a:ext>
            </a:extLst>
          </p:cNvPr>
          <p:cNvSpPr>
            <a:spLocks noGrp="1"/>
          </p:cNvSpPr>
          <p:nvPr>
            <p:ph idx="1"/>
          </p:nvPr>
        </p:nvSpPr>
        <p:spPr/>
        <p:txBody>
          <a:bodyPr/>
          <a:lstStyle/>
          <a:p>
            <a:pPr eaLnBrk="1" hangingPunct="1"/>
            <a:r>
              <a:rPr lang="en-US" altLang="en-US" dirty="0"/>
              <a:t>When examining recovered fragments from files in slack or free space</a:t>
            </a:r>
          </a:p>
          <a:p>
            <a:pPr lvl="1" eaLnBrk="1" hangingPunct="1"/>
            <a:r>
              <a:rPr lang="en-US" altLang="en-US" dirty="0"/>
              <a:t>You might find data that appears to be a header</a:t>
            </a:r>
          </a:p>
          <a:p>
            <a:pPr eaLnBrk="1" hangingPunct="1"/>
            <a:r>
              <a:rPr lang="en-US" altLang="en-US" dirty="0"/>
              <a:t>If header data is partially overwritten, you must reconstruct the header to make it readable</a:t>
            </a:r>
          </a:p>
          <a:p>
            <a:pPr lvl="1" eaLnBrk="1" hangingPunct="1"/>
            <a:r>
              <a:rPr lang="en-US" altLang="en-US" dirty="0"/>
              <a:t>By comparing the hexadecimal values of known graphics file formats with the pattern of the file header you found</a:t>
            </a:r>
          </a:p>
        </p:txBody>
      </p:sp>
      <p:sp>
        <p:nvSpPr>
          <p:cNvPr id="27651" name="Title 1">
            <a:extLst>
              <a:ext uri="{FF2B5EF4-FFF2-40B4-BE49-F238E27FC236}">
                <a16:creationId xmlns="" xmlns:a16="http://schemas.microsoft.com/office/drawing/2014/main" id="{4246F9A4-6C80-F54E-AB50-DC747AB22DF5}"/>
              </a:ext>
            </a:extLst>
          </p:cNvPr>
          <p:cNvSpPr>
            <a:spLocks noGrp="1"/>
          </p:cNvSpPr>
          <p:nvPr>
            <p:ph type="title"/>
          </p:nvPr>
        </p:nvSpPr>
        <p:spPr>
          <a:xfrm>
            <a:off x="762000" y="319383"/>
            <a:ext cx="8026400" cy="470898"/>
          </a:xfrm>
        </p:spPr>
        <p:txBody>
          <a:bodyPr/>
          <a:lstStyle/>
          <a:p>
            <a:pPr eaLnBrk="1" hangingPunct="1"/>
            <a:r>
              <a:rPr lang="en-US" altLang="en-US" dirty="0"/>
              <a:t>Repairing Damaged Headers (1 of 4)</a:t>
            </a:r>
          </a:p>
        </p:txBody>
      </p:sp>
      <p:sp>
        <p:nvSpPr>
          <p:cNvPr id="4" name="Footer Placeholder 3">
            <a:extLst>
              <a:ext uri="{FF2B5EF4-FFF2-40B4-BE49-F238E27FC236}">
                <a16:creationId xmlns="" xmlns:a16="http://schemas.microsoft.com/office/drawing/2014/main" id="{A9420135-5758-ED4D-8DDC-FFB6C1308A49}"/>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27653" name="Slide Number Placeholder 4">
            <a:extLst>
              <a:ext uri="{FF2B5EF4-FFF2-40B4-BE49-F238E27FC236}">
                <a16:creationId xmlns="" xmlns:a16="http://schemas.microsoft.com/office/drawing/2014/main" id="{DAEF5534-2BBC-3D47-981E-ABBC7CF94F00}"/>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5FB4788D-5EFA-FE40-9CE5-0A486026CC13}" type="slidenum">
              <a:rPr lang="en-US" altLang="en-US"/>
              <a:pPr eaLnBrk="1" hangingPunct="1"/>
              <a:t>21</a:t>
            </a:fld>
            <a:endParaRPr lang="en-US"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3">
            <a:extLst>
              <a:ext uri="{FF2B5EF4-FFF2-40B4-BE49-F238E27FC236}">
                <a16:creationId xmlns="" xmlns:a16="http://schemas.microsoft.com/office/drawing/2014/main" id="{3F64DFE8-4FE7-BF44-A8C0-60DDFBDDB825}"/>
              </a:ext>
            </a:extLst>
          </p:cNvPr>
          <p:cNvSpPr>
            <a:spLocks noGrp="1" noChangeArrowheads="1"/>
          </p:cNvSpPr>
          <p:nvPr>
            <p:ph idx="1"/>
          </p:nvPr>
        </p:nvSpPr>
        <p:spPr>
          <a:xfrm>
            <a:off x="365125" y="1538288"/>
            <a:ext cx="8415338" cy="2837700"/>
          </a:xfrm>
        </p:spPr>
        <p:txBody>
          <a:bodyPr rtlCol="0"/>
          <a:lstStyle/>
          <a:p>
            <a:pPr eaLnBrk="1" fontAlgn="auto" hangingPunct="1">
              <a:spcAft>
                <a:spcPts val="0"/>
              </a:spcAft>
              <a:defRPr/>
            </a:pPr>
            <a:r>
              <a:rPr lang="en-US" altLang="en-US" dirty="0">
                <a:solidFill>
                  <a:schemeClr val="tx1">
                    <a:lumMod val="75000"/>
                    <a:lumOff val="25000"/>
                  </a:schemeClr>
                </a:solidFill>
              </a:rPr>
              <a:t>Each graphics file has a unique header value</a:t>
            </a:r>
          </a:p>
          <a:p>
            <a:pPr eaLnBrk="1" fontAlgn="auto" hangingPunct="1">
              <a:spcAft>
                <a:spcPts val="0"/>
              </a:spcAft>
              <a:defRPr/>
            </a:pPr>
            <a:r>
              <a:rPr lang="en-US" altLang="en-US" dirty="0">
                <a:solidFill>
                  <a:schemeClr val="tx1">
                    <a:lumMod val="75000"/>
                    <a:lumOff val="25000"/>
                  </a:schemeClr>
                </a:solidFill>
              </a:rPr>
              <a:t>Example:</a:t>
            </a:r>
          </a:p>
          <a:p>
            <a:pPr lvl="1" eaLnBrk="1" fontAlgn="auto" hangingPunct="1">
              <a:spcAft>
                <a:spcPts val="0"/>
              </a:spcAft>
              <a:defRPr/>
            </a:pPr>
            <a:r>
              <a:rPr lang="en-US" altLang="en-US" dirty="0">
                <a:solidFill>
                  <a:schemeClr val="tx1">
                    <a:lumMod val="75000"/>
                    <a:lumOff val="25000"/>
                  </a:schemeClr>
                </a:solidFill>
              </a:rPr>
              <a:t>A JPEG file has the hexadecimal header value FFD8, followed by the label JFIF for a standard JPEG or Exif file at offset 6</a:t>
            </a:r>
          </a:p>
          <a:p>
            <a:pPr eaLnBrk="1" fontAlgn="auto" hangingPunct="1">
              <a:spcAft>
                <a:spcPts val="0"/>
              </a:spcAft>
              <a:defRPr/>
            </a:pPr>
            <a:r>
              <a:rPr lang="en-US" altLang="en-US" dirty="0">
                <a:solidFill>
                  <a:schemeClr val="tx1">
                    <a:lumMod val="75000"/>
                    <a:lumOff val="25000"/>
                  </a:schemeClr>
                </a:solidFill>
              </a:rPr>
              <a:t>Exercise:</a:t>
            </a:r>
          </a:p>
          <a:p>
            <a:pPr lvl="1" eaLnBrk="1" fontAlgn="auto" hangingPunct="1">
              <a:spcAft>
                <a:spcPts val="0"/>
              </a:spcAft>
              <a:defRPr/>
            </a:pPr>
            <a:r>
              <a:rPr lang="en-US" altLang="en-US" dirty="0">
                <a:solidFill>
                  <a:schemeClr val="tx1">
                    <a:lumMod val="75000"/>
                    <a:lumOff val="25000"/>
                  </a:schemeClr>
                </a:solidFill>
              </a:rPr>
              <a:t>Investigate a possible intellectual property theft by a new employee of Superior Bicycles, Inc.</a:t>
            </a:r>
          </a:p>
          <a:p>
            <a:pPr marL="0" indent="0" eaLnBrk="1" fontAlgn="auto" hangingPunct="1">
              <a:spcAft>
                <a:spcPts val="0"/>
              </a:spcAft>
              <a:buFontTx/>
              <a:buNone/>
              <a:defRPr/>
            </a:pPr>
            <a:endParaRPr lang="en-US" altLang="en-US" dirty="0">
              <a:solidFill>
                <a:schemeClr val="tx1">
                  <a:lumMod val="75000"/>
                  <a:lumOff val="25000"/>
                </a:schemeClr>
              </a:solidFill>
            </a:endParaRPr>
          </a:p>
        </p:txBody>
      </p:sp>
      <p:sp>
        <p:nvSpPr>
          <p:cNvPr id="28675" name="Rectangle 2">
            <a:extLst>
              <a:ext uri="{FF2B5EF4-FFF2-40B4-BE49-F238E27FC236}">
                <a16:creationId xmlns="" xmlns:a16="http://schemas.microsoft.com/office/drawing/2014/main" id="{12A43F96-5BB6-8144-8C9C-1A1851901AF8}"/>
              </a:ext>
            </a:extLst>
          </p:cNvPr>
          <p:cNvSpPr>
            <a:spLocks noGrp="1" noChangeArrowheads="1"/>
          </p:cNvSpPr>
          <p:nvPr>
            <p:ph type="title"/>
          </p:nvPr>
        </p:nvSpPr>
        <p:spPr>
          <a:xfrm>
            <a:off x="762000" y="319383"/>
            <a:ext cx="8026400" cy="470898"/>
          </a:xfrm>
        </p:spPr>
        <p:txBody>
          <a:bodyPr/>
          <a:lstStyle/>
          <a:p>
            <a:pPr eaLnBrk="1" hangingPunct="1"/>
            <a:r>
              <a:rPr lang="en-US" altLang="en-US" dirty="0"/>
              <a:t>Repairing Damaged Headers (2 of 4)</a:t>
            </a:r>
          </a:p>
        </p:txBody>
      </p:sp>
      <p:sp>
        <p:nvSpPr>
          <p:cNvPr id="4" name="Footer Placeholder 3">
            <a:extLst>
              <a:ext uri="{FF2B5EF4-FFF2-40B4-BE49-F238E27FC236}">
                <a16:creationId xmlns="" xmlns:a16="http://schemas.microsoft.com/office/drawing/2014/main" id="{51E9DB98-9124-B044-850B-06A6E39D9844}"/>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28677" name="Slide Number Placeholder 4">
            <a:extLst>
              <a:ext uri="{FF2B5EF4-FFF2-40B4-BE49-F238E27FC236}">
                <a16:creationId xmlns="" xmlns:a16="http://schemas.microsoft.com/office/drawing/2014/main" id="{D5B9F50E-AAFE-1A44-B6A6-DDAE2F0189A4}"/>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0D30775E-A1AE-3840-BC21-E44FE1722427}" type="slidenum">
              <a:rPr lang="en-US" altLang="en-US"/>
              <a:pPr eaLnBrk="1" hangingPunct="1"/>
              <a:t>22</a:t>
            </a:fld>
            <a:endParaRPr lang="en-US"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Chris Robinson. From: Bob Aspen, left angle bracket, b, underscore, aspen @a o l.com, right angle bracket. Sent: Monday, July 10, 2017 3:32 P M. To: c r- superior @ outlook.com. Subject: F W: More info. Chris, I got cc'd this odd message from Terry Sadler. Do you have any projects that might need some capital investment? Bob. Original Message, From: Terry Sadler, mailto:t sadler@zoho.com. Sent: Monday, July 10, 2017 3:28 P M To: Jim Shu Subject: Re: More info. Do you have a name for the project? On 7/10/2017 3:04 P M, Jim Shu wrote: line 1. right angle bracket, Terry. Line 2. right angle bracket. Line 3. right angle bracket, Here a few more photos from Tom. Line 4. right angle bracket. Line 5. right angle bracket, How much you willing to pay for these? Line 6. right angle bracket.  Line 7. right angle bracket, Jim. Line 8. right angle bracket.">
            <a:extLst>
              <a:ext uri="{FF2B5EF4-FFF2-40B4-BE49-F238E27FC236}">
                <a16:creationId xmlns="" xmlns:a16="http://schemas.microsoft.com/office/drawing/2014/main" id="{77F76AC4-0C61-6348-A9F0-BE99EDA3719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18526" y="1212850"/>
            <a:ext cx="5908536" cy="4806950"/>
          </a:xfrm>
        </p:spPr>
      </p:pic>
      <p:sp>
        <p:nvSpPr>
          <p:cNvPr id="29699" name="Rectangle 2">
            <a:extLst>
              <a:ext uri="{FF2B5EF4-FFF2-40B4-BE49-F238E27FC236}">
                <a16:creationId xmlns="" xmlns:a16="http://schemas.microsoft.com/office/drawing/2014/main" id="{0224BDF2-8A20-1843-8DE2-A115631CD387}"/>
              </a:ext>
            </a:extLst>
          </p:cNvPr>
          <p:cNvSpPr>
            <a:spLocks noGrp="1" noChangeArrowheads="1"/>
          </p:cNvSpPr>
          <p:nvPr>
            <p:ph type="title"/>
          </p:nvPr>
        </p:nvSpPr>
        <p:spPr>
          <a:xfrm>
            <a:off x="762000" y="319383"/>
            <a:ext cx="8026400" cy="470898"/>
          </a:xfrm>
        </p:spPr>
        <p:txBody>
          <a:bodyPr/>
          <a:lstStyle/>
          <a:p>
            <a:pPr eaLnBrk="1" hangingPunct="1"/>
            <a:r>
              <a:rPr lang="en-US" altLang="en-US" dirty="0"/>
              <a:t>Repairing Damaged Headers (3 of 4)</a:t>
            </a:r>
          </a:p>
        </p:txBody>
      </p:sp>
      <p:sp>
        <p:nvSpPr>
          <p:cNvPr id="4" name="Footer Placeholder 3">
            <a:extLst>
              <a:ext uri="{FF2B5EF4-FFF2-40B4-BE49-F238E27FC236}">
                <a16:creationId xmlns="" xmlns:a16="http://schemas.microsoft.com/office/drawing/2014/main" id="{CA77AA0E-5A50-5B47-BBB8-804223F53FAA}"/>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29701" name="Slide Number Placeholder 4">
            <a:extLst>
              <a:ext uri="{FF2B5EF4-FFF2-40B4-BE49-F238E27FC236}">
                <a16:creationId xmlns="" xmlns:a16="http://schemas.microsoft.com/office/drawing/2014/main" id="{62710B3A-EC07-AB45-AAC8-7215F78B7D2D}"/>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C47B4D0B-DC72-9149-91FE-811F9B9BCD0E}" type="slidenum">
              <a:rPr lang="en-US" altLang="en-US"/>
              <a:pPr eaLnBrk="1" hangingPunct="1"/>
              <a:t>23</a:t>
            </a:fld>
            <a:endParaRPr lang="en-US"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Chris Robinson. From: Tom Johnson, left angle bracket, 1060waddisonst@g m x, dot, u s, right angle bracket. Sent: Monday, July 10, 2017 2:40 P M. To: Jim Shu Subject: You might be interested. Jim, I had a tour of the new kayak factory. I think we can run with this to the other party interested in competing. I smuggled these files out, they are JPEG files I edited with my hex editor so that the email monitor won't pick up on them. So to view them you have to re-edit each file to the proper JPEG header of offset Ox FF D8 FF EC and offset 6 of 4A. Then you have to rename them to a .jpg extension to view them. Tom.">
            <a:extLst>
              <a:ext uri="{FF2B5EF4-FFF2-40B4-BE49-F238E27FC236}">
                <a16:creationId xmlns="" xmlns:a16="http://schemas.microsoft.com/office/drawing/2014/main" id="{6A63120E-95EF-B346-B954-FB5E876070E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80364" y="1822450"/>
            <a:ext cx="7184860" cy="3130550"/>
          </a:xfrm>
        </p:spPr>
      </p:pic>
      <p:sp>
        <p:nvSpPr>
          <p:cNvPr id="30723" name="Rectangle 2">
            <a:extLst>
              <a:ext uri="{FF2B5EF4-FFF2-40B4-BE49-F238E27FC236}">
                <a16:creationId xmlns="" xmlns:a16="http://schemas.microsoft.com/office/drawing/2014/main" id="{E9640701-48F5-4B4F-9EF7-6F79563741B7}"/>
              </a:ext>
            </a:extLst>
          </p:cNvPr>
          <p:cNvSpPr>
            <a:spLocks noGrp="1" noChangeArrowheads="1"/>
          </p:cNvSpPr>
          <p:nvPr>
            <p:ph type="title"/>
          </p:nvPr>
        </p:nvSpPr>
        <p:spPr>
          <a:xfrm>
            <a:off x="762000" y="319383"/>
            <a:ext cx="8026400" cy="470898"/>
          </a:xfrm>
        </p:spPr>
        <p:txBody>
          <a:bodyPr/>
          <a:lstStyle/>
          <a:p>
            <a:pPr eaLnBrk="1" hangingPunct="1"/>
            <a:r>
              <a:rPr lang="en-US" altLang="en-US" dirty="0"/>
              <a:t>Repairing Damaged Headers (4 of 4)</a:t>
            </a:r>
          </a:p>
        </p:txBody>
      </p:sp>
      <p:sp>
        <p:nvSpPr>
          <p:cNvPr id="4" name="Footer Placeholder 3">
            <a:extLst>
              <a:ext uri="{FF2B5EF4-FFF2-40B4-BE49-F238E27FC236}">
                <a16:creationId xmlns="" xmlns:a16="http://schemas.microsoft.com/office/drawing/2014/main" id="{6ED0A76A-2F63-A84D-B478-C459892CECA0}"/>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30725" name="Slide Number Placeholder 4">
            <a:extLst>
              <a:ext uri="{FF2B5EF4-FFF2-40B4-BE49-F238E27FC236}">
                <a16:creationId xmlns="" xmlns:a16="http://schemas.microsoft.com/office/drawing/2014/main" id="{E7AD4743-40D6-7F44-87C2-3F2CC28F3262}"/>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FAB19735-0FFF-4347-B97B-97E564A945CC}" type="slidenum">
              <a:rPr lang="en-US" altLang="en-US"/>
              <a:pPr eaLnBrk="1" hangingPunct="1"/>
              <a:t>24</a:t>
            </a:fld>
            <a:endParaRPr lang="en-US"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a:extLst>
              <a:ext uri="{FF2B5EF4-FFF2-40B4-BE49-F238E27FC236}">
                <a16:creationId xmlns="" xmlns:a16="http://schemas.microsoft.com/office/drawing/2014/main" id="{D7BAB3A1-D2F1-5843-83F1-7207B1543F27}"/>
              </a:ext>
            </a:extLst>
          </p:cNvPr>
          <p:cNvSpPr>
            <a:spLocks noGrp="1" noChangeArrowheads="1"/>
          </p:cNvSpPr>
          <p:nvPr>
            <p:ph idx="1"/>
          </p:nvPr>
        </p:nvSpPr>
        <p:spPr>
          <a:xfrm>
            <a:off x="365125" y="1538288"/>
            <a:ext cx="8415338" cy="1872820"/>
          </a:xfrm>
        </p:spPr>
        <p:txBody>
          <a:bodyPr/>
          <a:lstStyle/>
          <a:p>
            <a:pPr eaLnBrk="1" hangingPunct="1"/>
            <a:r>
              <a:rPr lang="en-US" altLang="en-US" dirty="0"/>
              <a:t>Steps</a:t>
            </a:r>
          </a:p>
          <a:p>
            <a:pPr lvl="1" eaLnBrk="1" hangingPunct="1"/>
            <a:r>
              <a:rPr lang="en-US" altLang="en-US" dirty="0"/>
              <a:t>Planning your examination</a:t>
            </a:r>
          </a:p>
          <a:p>
            <a:pPr lvl="1" eaLnBrk="1" hangingPunct="1"/>
            <a:r>
              <a:rPr lang="en-US" altLang="en-US" dirty="0"/>
              <a:t>Searching for and recovering digital photograph evidence</a:t>
            </a:r>
          </a:p>
          <a:p>
            <a:pPr lvl="2" eaLnBrk="1" hangingPunct="1"/>
            <a:r>
              <a:rPr lang="en-US" altLang="en-US" sz="1800" dirty="0"/>
              <a:t>Use Autopsy for Windows to search for and extract (recover) possible evidence of JPEG files</a:t>
            </a:r>
          </a:p>
          <a:p>
            <a:pPr lvl="2" eaLnBrk="1" hangingPunct="1"/>
            <a:r>
              <a:rPr lang="en-US" altLang="en-US" sz="1800" dirty="0"/>
              <a:t>False hits are referred to as </a:t>
            </a:r>
            <a:r>
              <a:rPr lang="en-US" altLang="en-US" sz="1800" b="1" dirty="0"/>
              <a:t>false positives</a:t>
            </a:r>
            <a:endParaRPr lang="en-US" altLang="en-US" sz="1800" dirty="0"/>
          </a:p>
        </p:txBody>
      </p:sp>
      <p:sp>
        <p:nvSpPr>
          <p:cNvPr id="31747" name="Rectangle 2">
            <a:extLst>
              <a:ext uri="{FF2B5EF4-FFF2-40B4-BE49-F238E27FC236}">
                <a16:creationId xmlns="" xmlns:a16="http://schemas.microsoft.com/office/drawing/2014/main" id="{2D650631-2FE6-6248-8C26-26C07D0548F4}"/>
              </a:ext>
            </a:extLst>
          </p:cNvPr>
          <p:cNvSpPr>
            <a:spLocks noGrp="1" noChangeArrowheads="1"/>
          </p:cNvSpPr>
          <p:nvPr>
            <p:ph type="title"/>
          </p:nvPr>
        </p:nvSpPr>
        <p:spPr>
          <a:xfrm>
            <a:off x="762000" y="83934"/>
            <a:ext cx="8026400" cy="941796"/>
          </a:xfrm>
        </p:spPr>
        <p:txBody>
          <a:bodyPr/>
          <a:lstStyle/>
          <a:p>
            <a:pPr eaLnBrk="1" hangingPunct="1"/>
            <a:r>
              <a:rPr lang="en-US" altLang="en-US" dirty="0"/>
              <a:t>Searching for and Carving Data from Unallocated Space (1 of 6)</a:t>
            </a:r>
          </a:p>
        </p:txBody>
      </p:sp>
      <p:sp>
        <p:nvSpPr>
          <p:cNvPr id="4" name="Footer Placeholder 3">
            <a:extLst>
              <a:ext uri="{FF2B5EF4-FFF2-40B4-BE49-F238E27FC236}">
                <a16:creationId xmlns="" xmlns:a16="http://schemas.microsoft.com/office/drawing/2014/main" id="{A2E68BF6-BB54-7A4A-802F-0C3DEAAC0061}"/>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31749" name="Slide Number Placeholder 4">
            <a:extLst>
              <a:ext uri="{FF2B5EF4-FFF2-40B4-BE49-F238E27FC236}">
                <a16:creationId xmlns="" xmlns:a16="http://schemas.microsoft.com/office/drawing/2014/main" id="{B1656D06-E34F-B547-8D5B-0B67404686E5}"/>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E27BECB2-7EE3-8343-8F6A-B3F34FD4B3C4}" type="slidenum">
              <a:rPr lang="en-US" altLang="en-US"/>
              <a:pPr eaLnBrk="1" hangingPunct="1"/>
              <a:t>25</a:t>
            </a:fld>
            <a:endParaRPr lang="en-US"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The screenshot shows add data source dialog box. The left pane shows steps from which configure ingest modules is selected. The right pane displays checkboxes below configure ingest modules. The checkboxes are as follows: recent activity, hash lookup, file type identification, embedded file extraction, exif parser, keyword search, email parser, extension mismatch detector, e 01 verifier, android analyzer, interesting files identifier, photorec carver, and virtual machine extractor. All the checkboxes are checked. Below this two buttons namely, select all and deselect all are shown. Below this, process unallocated space checkbox is checked. A text box which is shown beside contains the text which reads, the selected module has no per-run settings. Below this box, another text box contains a text which reads, extracts recent user activity, such as web browsing…. The next button is selected.">
            <a:extLst>
              <a:ext uri="{FF2B5EF4-FFF2-40B4-BE49-F238E27FC236}">
                <a16:creationId xmlns="" xmlns:a16="http://schemas.microsoft.com/office/drawing/2014/main" id="{52C6F8F6-617A-9941-B631-593BEF1B4E0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71624" y="1670050"/>
            <a:ext cx="5202340" cy="3740150"/>
          </a:xfrm>
        </p:spPr>
      </p:pic>
      <p:sp>
        <p:nvSpPr>
          <p:cNvPr id="32771" name="Rectangle 2">
            <a:extLst>
              <a:ext uri="{FF2B5EF4-FFF2-40B4-BE49-F238E27FC236}">
                <a16:creationId xmlns="" xmlns:a16="http://schemas.microsoft.com/office/drawing/2014/main" id="{5EC23422-8564-3641-9EE0-FCF358D8BEFF}"/>
              </a:ext>
            </a:extLst>
          </p:cNvPr>
          <p:cNvSpPr>
            <a:spLocks noGrp="1" noChangeArrowheads="1"/>
          </p:cNvSpPr>
          <p:nvPr>
            <p:ph type="title"/>
          </p:nvPr>
        </p:nvSpPr>
        <p:spPr>
          <a:xfrm>
            <a:off x="762000" y="83934"/>
            <a:ext cx="8026400" cy="941796"/>
          </a:xfrm>
        </p:spPr>
        <p:txBody>
          <a:bodyPr/>
          <a:lstStyle/>
          <a:p>
            <a:pPr eaLnBrk="1" hangingPunct="1"/>
            <a:r>
              <a:rPr lang="en-US" altLang="en-US" dirty="0"/>
              <a:t>Searching for and Carving Data from Unallocated Space (2 of 6)</a:t>
            </a:r>
          </a:p>
        </p:txBody>
      </p:sp>
      <p:sp>
        <p:nvSpPr>
          <p:cNvPr id="4" name="Footer Placeholder 3">
            <a:extLst>
              <a:ext uri="{FF2B5EF4-FFF2-40B4-BE49-F238E27FC236}">
                <a16:creationId xmlns="" xmlns:a16="http://schemas.microsoft.com/office/drawing/2014/main" id="{5F77B65A-902A-F44A-B4E4-6BA682A84FB7}"/>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32773" name="Slide Number Placeholder 4">
            <a:extLst>
              <a:ext uri="{FF2B5EF4-FFF2-40B4-BE49-F238E27FC236}">
                <a16:creationId xmlns="" xmlns:a16="http://schemas.microsoft.com/office/drawing/2014/main" id="{72B434C9-B5BE-9E4E-AB3A-4DBB1EFCA8F3}"/>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D9FC33A5-40F4-3F4C-B307-A1B44E14297C}" type="slidenum">
              <a:rPr lang="en-US" altLang="en-US"/>
              <a:pPr eaLnBrk="1" hangingPunct="1"/>
              <a:t>26</a:t>
            </a:fld>
            <a:endParaRPr lang="en-US"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The screenshot shows c 08 in c h p- autopsy 4.3.0 window. The left pane displays the expansion nodes of data sources, views, and tags. The right pane displays the directory listing tab. This tab contains the table which lists source file, date created, device model, device make, data source, and tags. Below this, the hex strings tab is selected. This tab displays page, go to page textbox, and jump to offset textbox. Below this a table which displays the hexadecimal values is shown.">
            <a:extLst>
              <a:ext uri="{FF2B5EF4-FFF2-40B4-BE49-F238E27FC236}">
                <a16:creationId xmlns="" xmlns:a16="http://schemas.microsoft.com/office/drawing/2014/main" id="{4813BEA9-72EE-0945-9028-D983714266E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28801" y="1428582"/>
            <a:ext cx="5487986" cy="4438818"/>
          </a:xfrm>
        </p:spPr>
      </p:pic>
      <p:sp>
        <p:nvSpPr>
          <p:cNvPr id="33795" name="Rectangle 2">
            <a:extLst>
              <a:ext uri="{FF2B5EF4-FFF2-40B4-BE49-F238E27FC236}">
                <a16:creationId xmlns="" xmlns:a16="http://schemas.microsoft.com/office/drawing/2014/main" id="{DA7FFB93-D6CA-2540-B958-D1F3DE759FAE}"/>
              </a:ext>
            </a:extLst>
          </p:cNvPr>
          <p:cNvSpPr>
            <a:spLocks noGrp="1" noChangeArrowheads="1"/>
          </p:cNvSpPr>
          <p:nvPr>
            <p:ph type="title"/>
          </p:nvPr>
        </p:nvSpPr>
        <p:spPr>
          <a:xfrm>
            <a:off x="762000" y="83934"/>
            <a:ext cx="8026400" cy="941796"/>
          </a:xfrm>
        </p:spPr>
        <p:txBody>
          <a:bodyPr/>
          <a:lstStyle/>
          <a:p>
            <a:pPr eaLnBrk="1" hangingPunct="1"/>
            <a:r>
              <a:rPr lang="en-US" altLang="en-US" dirty="0"/>
              <a:t>Searching for and Carving Data from Unallocated Space (3 of 6)</a:t>
            </a:r>
          </a:p>
        </p:txBody>
      </p:sp>
      <p:sp>
        <p:nvSpPr>
          <p:cNvPr id="4" name="Footer Placeholder 3">
            <a:extLst>
              <a:ext uri="{FF2B5EF4-FFF2-40B4-BE49-F238E27FC236}">
                <a16:creationId xmlns="" xmlns:a16="http://schemas.microsoft.com/office/drawing/2014/main" id="{5F8E8545-541D-A04D-B217-D6282709EBDC}"/>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33797" name="Slide Number Placeholder 4">
            <a:extLst>
              <a:ext uri="{FF2B5EF4-FFF2-40B4-BE49-F238E27FC236}">
                <a16:creationId xmlns="" xmlns:a16="http://schemas.microsoft.com/office/drawing/2014/main" id="{61D94236-510A-5D44-9E28-8F6B10483E32}"/>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83479C82-6143-8A47-BFAD-B94747DBA2A5}" type="slidenum">
              <a:rPr lang="en-US" altLang="en-US"/>
              <a:pPr eaLnBrk="1" hangingPunct="1"/>
              <a:t>27</a:t>
            </a:fld>
            <a:endParaRPr lang="en-US"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The screenshot shows c 08 in c h p- autopsy 4.3.0 window. The left pane displays the expansion nodes of data sources, views, and tags. The right pane displays the directory listing tab and keyword search 2-fif tab. The keyword search f I f tab displays a table which lists name, location, modified time, change time, access time, created time, size, flags d I r, mode, and user I d. . Below this, the hex strings tab is selected. This tab displays page, go to page textbox, and jump to offset textbox. Below this a table which displays the hexadecimal values is shown.">
            <a:extLst>
              <a:ext uri="{FF2B5EF4-FFF2-40B4-BE49-F238E27FC236}">
                <a16:creationId xmlns="" xmlns:a16="http://schemas.microsoft.com/office/drawing/2014/main" id="{BF801BBD-A865-D149-9F03-47E6AAE20FE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39325" y="1517650"/>
            <a:ext cx="7266938" cy="3282950"/>
          </a:xfrm>
        </p:spPr>
      </p:pic>
      <p:sp>
        <p:nvSpPr>
          <p:cNvPr id="34819" name="Rectangle 2">
            <a:extLst>
              <a:ext uri="{FF2B5EF4-FFF2-40B4-BE49-F238E27FC236}">
                <a16:creationId xmlns="" xmlns:a16="http://schemas.microsoft.com/office/drawing/2014/main" id="{A997D8AC-B832-ED42-AA3E-9D6387068E07}"/>
              </a:ext>
            </a:extLst>
          </p:cNvPr>
          <p:cNvSpPr>
            <a:spLocks noGrp="1" noChangeArrowheads="1"/>
          </p:cNvSpPr>
          <p:nvPr>
            <p:ph type="title"/>
          </p:nvPr>
        </p:nvSpPr>
        <p:spPr>
          <a:xfrm>
            <a:off x="762000" y="83934"/>
            <a:ext cx="8026400" cy="941796"/>
          </a:xfrm>
        </p:spPr>
        <p:txBody>
          <a:bodyPr/>
          <a:lstStyle/>
          <a:p>
            <a:pPr eaLnBrk="1" hangingPunct="1"/>
            <a:r>
              <a:rPr lang="en-US" altLang="en-US" dirty="0"/>
              <a:t>Searching for and Carving Data from Unallocated Space (4 of 6)</a:t>
            </a:r>
          </a:p>
        </p:txBody>
      </p:sp>
      <p:sp>
        <p:nvSpPr>
          <p:cNvPr id="4" name="Footer Placeholder 3">
            <a:extLst>
              <a:ext uri="{FF2B5EF4-FFF2-40B4-BE49-F238E27FC236}">
                <a16:creationId xmlns="" xmlns:a16="http://schemas.microsoft.com/office/drawing/2014/main" id="{32C68751-598F-7241-8132-4CB1A58151EE}"/>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34821" name="Slide Number Placeholder 4">
            <a:extLst>
              <a:ext uri="{FF2B5EF4-FFF2-40B4-BE49-F238E27FC236}">
                <a16:creationId xmlns="" xmlns:a16="http://schemas.microsoft.com/office/drawing/2014/main" id="{1BD7A471-E945-2448-AE01-9CBC6D4358FF}"/>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DFD729CA-739D-694C-B7E9-89172DF3685B}" type="slidenum">
              <a:rPr lang="en-US" altLang="en-US"/>
              <a:pPr eaLnBrk="1" hangingPunct="1"/>
              <a:t>28</a:t>
            </a:fld>
            <a:endParaRPr lang="en-US"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The screenshot shows c 08 in c h p- autopsy 4.3.0 window. The left pane displays the expansion nodes of data sources, views, and tags. The right pane displays the directory listing tab and keyword search 2-fif tab. The keyword search f I f tab displays a table which lists name, location, modified time, and change time. In the table, the name, gametour 2, dot, e x e; location, forward slash, I m g, underscore, c 08 I n c h p, dot, d d, forward slash, vacation pictures, forward slash, gametour 2, dot e x e; modified time, 2001-08-05 07:50:24 p d t; and change time, 0000-00-00 00:00:00 is selected. Below this, the hex strings tab is selected. This tab displays page, go to page textbox, and jump to offset textbox. Below this a table which displays the hexadecimal values is shown. Beside the hexadecimal values, file header is overwritten with z z z z.">
            <a:extLst>
              <a:ext uri="{FF2B5EF4-FFF2-40B4-BE49-F238E27FC236}">
                <a16:creationId xmlns="" xmlns:a16="http://schemas.microsoft.com/office/drawing/2014/main" id="{757267D9-0C44-1445-ABB5-62640134D10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75484" y="1365250"/>
            <a:ext cx="5594620" cy="4349750"/>
          </a:xfrm>
        </p:spPr>
      </p:pic>
      <p:sp>
        <p:nvSpPr>
          <p:cNvPr id="35843" name="Rectangle 2">
            <a:extLst>
              <a:ext uri="{FF2B5EF4-FFF2-40B4-BE49-F238E27FC236}">
                <a16:creationId xmlns="" xmlns:a16="http://schemas.microsoft.com/office/drawing/2014/main" id="{E316DB44-ADA6-C345-91A9-7A0AE89E9FDC}"/>
              </a:ext>
            </a:extLst>
          </p:cNvPr>
          <p:cNvSpPr>
            <a:spLocks noGrp="1" noChangeArrowheads="1"/>
          </p:cNvSpPr>
          <p:nvPr>
            <p:ph type="title"/>
          </p:nvPr>
        </p:nvSpPr>
        <p:spPr>
          <a:xfrm>
            <a:off x="762000" y="83934"/>
            <a:ext cx="8026400" cy="941796"/>
          </a:xfrm>
        </p:spPr>
        <p:txBody>
          <a:bodyPr/>
          <a:lstStyle/>
          <a:p>
            <a:pPr eaLnBrk="1" hangingPunct="1"/>
            <a:r>
              <a:rPr lang="en-US" altLang="en-US" dirty="0"/>
              <a:t>Searching for and Carving Data from Unallocated Space (5 of 6)</a:t>
            </a:r>
          </a:p>
        </p:txBody>
      </p:sp>
      <p:sp>
        <p:nvSpPr>
          <p:cNvPr id="4" name="Footer Placeholder 3">
            <a:extLst>
              <a:ext uri="{FF2B5EF4-FFF2-40B4-BE49-F238E27FC236}">
                <a16:creationId xmlns="" xmlns:a16="http://schemas.microsoft.com/office/drawing/2014/main" id="{DCF58993-FA00-864D-88DC-44F403254CE0}"/>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35845" name="Slide Number Placeholder 4">
            <a:extLst>
              <a:ext uri="{FF2B5EF4-FFF2-40B4-BE49-F238E27FC236}">
                <a16:creationId xmlns="" xmlns:a16="http://schemas.microsoft.com/office/drawing/2014/main" id="{E4C2073A-25AF-234B-9E91-4A1C6436DCCB}"/>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17435BCF-97F0-5A4F-940D-613E581AC345}" type="slidenum">
              <a:rPr lang="en-US" altLang="en-US"/>
              <a:pPr eaLnBrk="1" hangingPunct="1"/>
              <a:t>29</a:t>
            </a:fld>
            <a:endParaRPr lang="en-US"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a:extLst>
              <a:ext uri="{FF2B5EF4-FFF2-40B4-BE49-F238E27FC236}">
                <a16:creationId xmlns="" xmlns:a16="http://schemas.microsoft.com/office/drawing/2014/main" id="{AEBEC15D-7AB2-DD45-A061-93F6C4B7524D}"/>
              </a:ext>
            </a:extLst>
          </p:cNvPr>
          <p:cNvSpPr>
            <a:spLocks noGrp="1" noChangeArrowheads="1"/>
          </p:cNvSpPr>
          <p:nvPr>
            <p:ph idx="1"/>
          </p:nvPr>
        </p:nvSpPr>
        <p:spPr>
          <a:xfrm>
            <a:off x="365125" y="1538288"/>
            <a:ext cx="8415338" cy="2731517"/>
          </a:xfrm>
        </p:spPr>
        <p:txBody>
          <a:bodyPr/>
          <a:lstStyle/>
          <a:p>
            <a:pPr eaLnBrk="1" hangingPunct="1"/>
            <a:r>
              <a:rPr lang="en-US" altLang="en-US" dirty="0"/>
              <a:t>Graphic files contain digital photographs, line art, three-dimensional images, text data converted to images, and scanned replicas of printed pictures </a:t>
            </a:r>
          </a:p>
          <a:p>
            <a:pPr lvl="1" eaLnBrk="1" hangingPunct="1"/>
            <a:r>
              <a:rPr lang="en-US" altLang="en-US" b="1" dirty="0"/>
              <a:t>Bitmap images</a:t>
            </a:r>
            <a:r>
              <a:rPr lang="en-US" altLang="en-US" dirty="0"/>
              <a:t>: collection of dots </a:t>
            </a:r>
          </a:p>
          <a:p>
            <a:pPr lvl="1" eaLnBrk="1" hangingPunct="1"/>
            <a:r>
              <a:rPr lang="en-US" altLang="en-US" b="1" dirty="0"/>
              <a:t>Vector graphics</a:t>
            </a:r>
            <a:r>
              <a:rPr lang="en-US" altLang="en-US" dirty="0"/>
              <a:t>: based on mathematical instructions</a:t>
            </a:r>
          </a:p>
          <a:p>
            <a:pPr lvl="1" eaLnBrk="1" hangingPunct="1"/>
            <a:r>
              <a:rPr lang="en-US" altLang="en-US" b="1" dirty="0"/>
              <a:t>Metafile graphics</a:t>
            </a:r>
            <a:r>
              <a:rPr lang="en-US" altLang="en-US" dirty="0"/>
              <a:t>: combination of bitmap and vector</a:t>
            </a:r>
          </a:p>
          <a:p>
            <a:pPr eaLnBrk="1" hangingPunct="1"/>
            <a:r>
              <a:rPr lang="en-US" altLang="en-US" dirty="0"/>
              <a:t>Types of programs</a:t>
            </a:r>
          </a:p>
          <a:p>
            <a:pPr lvl="1" eaLnBrk="1" hangingPunct="1"/>
            <a:r>
              <a:rPr lang="en-US" altLang="en-US" dirty="0"/>
              <a:t>Graphics editors</a:t>
            </a:r>
          </a:p>
          <a:p>
            <a:pPr lvl="1" eaLnBrk="1" hangingPunct="1"/>
            <a:r>
              <a:rPr lang="en-US" altLang="en-US" dirty="0"/>
              <a:t>Image viewers</a:t>
            </a:r>
          </a:p>
        </p:txBody>
      </p:sp>
      <p:sp>
        <p:nvSpPr>
          <p:cNvPr id="9219" name="Rectangle 2">
            <a:extLst>
              <a:ext uri="{FF2B5EF4-FFF2-40B4-BE49-F238E27FC236}">
                <a16:creationId xmlns="" xmlns:a16="http://schemas.microsoft.com/office/drawing/2014/main" id="{401BD9BE-4DF5-DD40-8D8A-B3CDF7ACE41A}"/>
              </a:ext>
            </a:extLst>
          </p:cNvPr>
          <p:cNvSpPr>
            <a:spLocks noGrp="1" noChangeArrowheads="1"/>
          </p:cNvSpPr>
          <p:nvPr>
            <p:ph type="title"/>
          </p:nvPr>
        </p:nvSpPr>
        <p:spPr>
          <a:xfrm>
            <a:off x="762000" y="406400"/>
            <a:ext cx="8026400" cy="296863"/>
          </a:xfrm>
        </p:spPr>
        <p:txBody>
          <a:bodyPr/>
          <a:lstStyle/>
          <a:p>
            <a:pPr eaLnBrk="1" hangingPunct="1"/>
            <a:r>
              <a:rPr lang="en-US" altLang="en-US" dirty="0"/>
              <a:t>Recognizing a Graphics File</a:t>
            </a:r>
          </a:p>
        </p:txBody>
      </p:sp>
      <p:sp>
        <p:nvSpPr>
          <p:cNvPr id="4" name="Footer Placeholder 3">
            <a:extLst>
              <a:ext uri="{FF2B5EF4-FFF2-40B4-BE49-F238E27FC236}">
                <a16:creationId xmlns="" xmlns:a16="http://schemas.microsoft.com/office/drawing/2014/main" id="{E7F75E2E-013B-0F4A-BFE7-CC58FD7959E3}"/>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9221" name="Slide Number Placeholder 4">
            <a:extLst>
              <a:ext uri="{FF2B5EF4-FFF2-40B4-BE49-F238E27FC236}">
                <a16:creationId xmlns="" xmlns:a16="http://schemas.microsoft.com/office/drawing/2014/main" id="{4D85EE22-B4AF-0843-B4F2-F9B9A80FAF40}"/>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10BC2836-3C1A-F048-91E4-9CFDFFD141A4}" type="slidenum">
              <a:rPr lang="en-US" altLang="en-US"/>
              <a:pPr eaLnBrk="1" hangingPunct="1"/>
              <a:t>3</a:t>
            </a:fld>
            <a:endParaRPr lang="en-US"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The screenshot shows c 08 in c h p- autopsy 4.3.0 window. The left pane displays the expansion nodes of data sources, views, and tags. The right pane displays the directory listing tab and keyword search 2-fif tab. The keyword search f I f tab displays a table which lists name, location, modified time, and change time, access time, created time, size, flags d I r, flags meta, mode and user I d. In the table, the name, gametour 2, dot, e x e; location, forward slash, I m g, underscore, c 08 I n c h p, dot, d d, forward slash, vacation pictures, forward slash, gametour 2, dot e x e; modified time, 2001-08-05 07:50:24 p d t; and change time, 0000-00-00 00:00:00 access time, 2017-10 00:00:00 p d t; created time, 2017-07-10 17:55:30 p d t; size, 181115; flags d I r, allocated; flags meta, allocated; mode, r r w x r w x r w x; and user I d, 0 is selected. Below this, the hex strings tab is selected. This tab displays page, go to page textbox, and jump to offset textbox. Below this a table which displays the hexadecimal values is shown. Beside the hexadecimal values, file header is overwritten with z z z z. Below this, a section is shown when file metadata is selected which contains directory entry, file attributes, size, name, written, accessed, created, and sectors.">
            <a:extLst>
              <a:ext uri="{FF2B5EF4-FFF2-40B4-BE49-F238E27FC236}">
                <a16:creationId xmlns="" xmlns:a16="http://schemas.microsoft.com/office/drawing/2014/main" id="{5B85800E-2CA3-AC40-8423-C02B5DD8289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95878" y="1593850"/>
            <a:ext cx="6553832" cy="3740150"/>
          </a:xfrm>
        </p:spPr>
      </p:pic>
      <p:sp>
        <p:nvSpPr>
          <p:cNvPr id="36867" name="Rectangle 2">
            <a:extLst>
              <a:ext uri="{FF2B5EF4-FFF2-40B4-BE49-F238E27FC236}">
                <a16:creationId xmlns="" xmlns:a16="http://schemas.microsoft.com/office/drawing/2014/main" id="{7FD63657-5CF9-444A-9241-7B2233E37D60}"/>
              </a:ext>
            </a:extLst>
          </p:cNvPr>
          <p:cNvSpPr>
            <a:spLocks noGrp="1" noChangeArrowheads="1"/>
          </p:cNvSpPr>
          <p:nvPr>
            <p:ph type="title"/>
          </p:nvPr>
        </p:nvSpPr>
        <p:spPr>
          <a:xfrm>
            <a:off x="762000" y="83934"/>
            <a:ext cx="8026400" cy="941796"/>
          </a:xfrm>
        </p:spPr>
        <p:txBody>
          <a:bodyPr/>
          <a:lstStyle/>
          <a:p>
            <a:pPr eaLnBrk="1" hangingPunct="1"/>
            <a:r>
              <a:rPr lang="en-US" altLang="en-US" dirty="0"/>
              <a:t>Searching for and Carving Data from Unallocated Space (6 of 6)</a:t>
            </a:r>
          </a:p>
        </p:txBody>
      </p:sp>
      <p:sp>
        <p:nvSpPr>
          <p:cNvPr id="4" name="Footer Placeholder 3">
            <a:extLst>
              <a:ext uri="{FF2B5EF4-FFF2-40B4-BE49-F238E27FC236}">
                <a16:creationId xmlns="" xmlns:a16="http://schemas.microsoft.com/office/drawing/2014/main" id="{EF16B9EC-A244-244D-85EF-05346970DC47}"/>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36869" name="Slide Number Placeholder 4">
            <a:extLst>
              <a:ext uri="{FF2B5EF4-FFF2-40B4-BE49-F238E27FC236}">
                <a16:creationId xmlns="" xmlns:a16="http://schemas.microsoft.com/office/drawing/2014/main" id="{340CE16D-9E0D-4949-81B2-51AC7CD7075E}"/>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27DEF3A3-5A4C-5743-A3E8-C9024C41942E}" type="slidenum">
              <a:rPr lang="en-US" altLang="en-US"/>
              <a:pPr eaLnBrk="1" hangingPunct="1"/>
              <a:t>30</a:t>
            </a:fld>
            <a:endParaRPr lang="en-US"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a:extLst>
              <a:ext uri="{FF2B5EF4-FFF2-40B4-BE49-F238E27FC236}">
                <a16:creationId xmlns="" xmlns:a16="http://schemas.microsoft.com/office/drawing/2014/main" id="{55275823-6C23-9443-BD52-8D8968FC8B2E}"/>
              </a:ext>
            </a:extLst>
          </p:cNvPr>
          <p:cNvSpPr>
            <a:spLocks noGrp="1" noChangeArrowheads="1"/>
          </p:cNvSpPr>
          <p:nvPr>
            <p:ph idx="1"/>
          </p:nvPr>
        </p:nvSpPr>
        <p:spPr>
          <a:xfrm>
            <a:off x="365125" y="1538288"/>
            <a:ext cx="8415338" cy="3814890"/>
          </a:xfrm>
        </p:spPr>
        <p:txBody>
          <a:bodyPr/>
          <a:lstStyle/>
          <a:p>
            <a:pPr eaLnBrk="1" hangingPunct="1"/>
            <a:r>
              <a:rPr lang="en-US" altLang="en-US" dirty="0"/>
              <a:t>Before attempting to edit a recovered graphics file</a:t>
            </a:r>
          </a:p>
          <a:p>
            <a:pPr lvl="1" eaLnBrk="1" hangingPunct="1"/>
            <a:r>
              <a:rPr lang="en-US" altLang="en-US" dirty="0"/>
              <a:t>Try to open the file with an image viewer first </a:t>
            </a:r>
          </a:p>
          <a:p>
            <a:pPr eaLnBrk="1" hangingPunct="1"/>
            <a:r>
              <a:rPr lang="en-US" altLang="en-US" dirty="0"/>
              <a:t>If the image isn’t displayed, you have to inspect and correct the header values manually</a:t>
            </a:r>
          </a:p>
          <a:p>
            <a:pPr eaLnBrk="1" hangingPunct="1"/>
            <a:r>
              <a:rPr lang="en-US" altLang="en-US" dirty="0"/>
              <a:t>Steps</a:t>
            </a:r>
          </a:p>
          <a:p>
            <a:pPr lvl="1" eaLnBrk="1" hangingPunct="1"/>
            <a:r>
              <a:rPr lang="en-US" altLang="en-US" dirty="0"/>
              <a:t>Recover more pieces of file if needed</a:t>
            </a:r>
          </a:p>
          <a:p>
            <a:pPr lvl="1" eaLnBrk="1" hangingPunct="1"/>
            <a:r>
              <a:rPr lang="en-US" altLang="en-US" dirty="0"/>
              <a:t>Examine file header</a:t>
            </a:r>
          </a:p>
          <a:p>
            <a:pPr lvl="2" eaLnBrk="1" hangingPunct="1"/>
            <a:r>
              <a:rPr lang="en-US" altLang="en-US" sz="1800" dirty="0"/>
              <a:t>Compare with a good header sample</a:t>
            </a:r>
          </a:p>
          <a:p>
            <a:pPr lvl="2" eaLnBrk="1" hangingPunct="1"/>
            <a:r>
              <a:rPr lang="en-US" altLang="en-US" sz="1800" dirty="0"/>
              <a:t>Manually insert correct hexadecimal values</a:t>
            </a:r>
          </a:p>
          <a:p>
            <a:pPr lvl="1" eaLnBrk="1" hangingPunct="1"/>
            <a:r>
              <a:rPr lang="en-US" altLang="en-US" dirty="0"/>
              <a:t>Test corrected file</a:t>
            </a:r>
          </a:p>
          <a:p>
            <a:pPr lvl="1" eaLnBrk="1" hangingPunct="1"/>
            <a:endParaRPr lang="en-US" altLang="en-US" dirty="0"/>
          </a:p>
        </p:txBody>
      </p:sp>
      <p:sp>
        <p:nvSpPr>
          <p:cNvPr id="37891" name="Rectangle 2">
            <a:extLst>
              <a:ext uri="{FF2B5EF4-FFF2-40B4-BE49-F238E27FC236}">
                <a16:creationId xmlns="" xmlns:a16="http://schemas.microsoft.com/office/drawing/2014/main" id="{398CABB9-A9CB-B449-A5C9-FD010118CEDA}"/>
              </a:ext>
            </a:extLst>
          </p:cNvPr>
          <p:cNvSpPr>
            <a:spLocks noGrp="1" noChangeArrowheads="1"/>
          </p:cNvSpPr>
          <p:nvPr>
            <p:ph type="title"/>
          </p:nvPr>
        </p:nvSpPr>
        <p:spPr>
          <a:xfrm>
            <a:off x="762000" y="319383"/>
            <a:ext cx="8026400" cy="470898"/>
          </a:xfrm>
        </p:spPr>
        <p:txBody>
          <a:bodyPr/>
          <a:lstStyle/>
          <a:p>
            <a:pPr eaLnBrk="1" hangingPunct="1"/>
            <a:r>
              <a:rPr lang="en-US" altLang="en-US" dirty="0"/>
              <a:t>Rebuilding File Headers  (1 of 6)</a:t>
            </a:r>
          </a:p>
        </p:txBody>
      </p:sp>
      <p:sp>
        <p:nvSpPr>
          <p:cNvPr id="4" name="Footer Placeholder 3">
            <a:extLst>
              <a:ext uri="{FF2B5EF4-FFF2-40B4-BE49-F238E27FC236}">
                <a16:creationId xmlns="" xmlns:a16="http://schemas.microsoft.com/office/drawing/2014/main" id="{3E36E7EF-5F0B-EB41-8676-B5D877481B12}"/>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37893" name="Slide Number Placeholder 4">
            <a:extLst>
              <a:ext uri="{FF2B5EF4-FFF2-40B4-BE49-F238E27FC236}">
                <a16:creationId xmlns="" xmlns:a16="http://schemas.microsoft.com/office/drawing/2014/main" id="{0B0BEDE9-1986-6542-8CE1-DD25AD52BCE1}"/>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49C55D7B-654D-4D4E-B160-9028B32AA97A}" type="slidenum">
              <a:rPr lang="en-US" altLang="en-US"/>
              <a:pPr eaLnBrk="1" hangingPunct="1"/>
              <a:t>31</a:t>
            </a:fld>
            <a:endParaRPr lang="en-US"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Error message indicating a damaged or an altered graphics file">
            <a:extLst>
              <a:ext uri="{FF2B5EF4-FFF2-40B4-BE49-F238E27FC236}">
                <a16:creationId xmlns="" xmlns:a16="http://schemas.microsoft.com/office/drawing/2014/main" id="{9B6A7BC5-3F58-5645-BAE2-ACD09E764C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9020" y="1752600"/>
            <a:ext cx="7347548" cy="3282950"/>
          </a:xfrm>
        </p:spPr>
      </p:pic>
      <p:sp>
        <p:nvSpPr>
          <p:cNvPr id="38915" name="Rectangle 6">
            <a:extLst>
              <a:ext uri="{FF2B5EF4-FFF2-40B4-BE49-F238E27FC236}">
                <a16:creationId xmlns="" xmlns:a16="http://schemas.microsoft.com/office/drawing/2014/main" id="{2F427E5E-6B11-0D47-90E0-F5B27291C8E2}"/>
              </a:ext>
            </a:extLst>
          </p:cNvPr>
          <p:cNvSpPr>
            <a:spLocks noGrp="1" noChangeArrowheads="1"/>
          </p:cNvSpPr>
          <p:nvPr>
            <p:ph type="title"/>
          </p:nvPr>
        </p:nvSpPr>
        <p:spPr>
          <a:xfrm>
            <a:off x="762000" y="319383"/>
            <a:ext cx="8026400" cy="470898"/>
          </a:xfrm>
        </p:spPr>
        <p:txBody>
          <a:bodyPr/>
          <a:lstStyle/>
          <a:p>
            <a:pPr eaLnBrk="1" hangingPunct="1"/>
            <a:r>
              <a:rPr lang="en-US" altLang="en-US" dirty="0"/>
              <a:t>Rebuilding File Headers (2 of 6)</a:t>
            </a:r>
          </a:p>
        </p:txBody>
      </p:sp>
      <p:sp>
        <p:nvSpPr>
          <p:cNvPr id="4" name="Footer Placeholder 3">
            <a:extLst>
              <a:ext uri="{FF2B5EF4-FFF2-40B4-BE49-F238E27FC236}">
                <a16:creationId xmlns="" xmlns:a16="http://schemas.microsoft.com/office/drawing/2014/main" id="{426E5164-8F81-0F4E-B04C-459D6FB74246}"/>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38917" name="Slide Number Placeholder 4">
            <a:extLst>
              <a:ext uri="{FF2B5EF4-FFF2-40B4-BE49-F238E27FC236}">
                <a16:creationId xmlns="" xmlns:a16="http://schemas.microsoft.com/office/drawing/2014/main" id="{A4EFBD67-FAF6-CC44-8353-DC84D9967C2E}"/>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97B83250-437D-5A4D-8CA8-A5779BF75DE0}" type="slidenum">
              <a:rPr lang="en-US" altLang="en-US"/>
              <a:pPr eaLnBrk="1" hangingPunct="1"/>
              <a:t>32</a:t>
            </a:fld>
            <a:endParaRPr lang="en-US"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Recover1.jpg open in WinHex">
            <a:extLst>
              <a:ext uri="{FF2B5EF4-FFF2-40B4-BE49-F238E27FC236}">
                <a16:creationId xmlns="" xmlns:a16="http://schemas.microsoft.com/office/drawing/2014/main" id="{127617F7-C11E-904E-9FD3-4036C22D3C1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47446" y="1447800"/>
            <a:ext cx="6650696" cy="4349750"/>
          </a:xfrm>
        </p:spPr>
      </p:pic>
      <p:sp>
        <p:nvSpPr>
          <p:cNvPr id="39939" name="Rectangle 6">
            <a:extLst>
              <a:ext uri="{FF2B5EF4-FFF2-40B4-BE49-F238E27FC236}">
                <a16:creationId xmlns="" xmlns:a16="http://schemas.microsoft.com/office/drawing/2014/main" id="{9FCC8AE5-DAD2-DA49-A6B0-4FAE93669DFC}"/>
              </a:ext>
            </a:extLst>
          </p:cNvPr>
          <p:cNvSpPr>
            <a:spLocks noGrp="1" noChangeArrowheads="1"/>
          </p:cNvSpPr>
          <p:nvPr>
            <p:ph type="title"/>
          </p:nvPr>
        </p:nvSpPr>
        <p:spPr>
          <a:xfrm>
            <a:off x="762000" y="319383"/>
            <a:ext cx="8026400" cy="470898"/>
          </a:xfrm>
        </p:spPr>
        <p:txBody>
          <a:bodyPr/>
          <a:lstStyle/>
          <a:p>
            <a:pPr eaLnBrk="1" hangingPunct="1"/>
            <a:r>
              <a:rPr lang="en-US" altLang="en-US" dirty="0"/>
              <a:t>Rebuilding File Headers (3 of 6)</a:t>
            </a:r>
          </a:p>
        </p:txBody>
      </p:sp>
      <p:sp>
        <p:nvSpPr>
          <p:cNvPr id="4" name="Footer Placeholder 3">
            <a:extLst>
              <a:ext uri="{FF2B5EF4-FFF2-40B4-BE49-F238E27FC236}">
                <a16:creationId xmlns="" xmlns:a16="http://schemas.microsoft.com/office/drawing/2014/main" id="{EF2EA457-64CE-1240-AAC1-C9AD7E48C2A9}"/>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39941" name="Slide Number Placeholder 4">
            <a:extLst>
              <a:ext uri="{FF2B5EF4-FFF2-40B4-BE49-F238E27FC236}">
                <a16:creationId xmlns="" xmlns:a16="http://schemas.microsoft.com/office/drawing/2014/main" id="{A13B58F4-0678-2B49-A1C1-1DD5CAF6E9C0}"/>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868F7219-B757-FE42-8397-741E17D6C8F6}" type="slidenum">
              <a:rPr lang="en-US" altLang="en-US"/>
              <a:pPr eaLnBrk="1" hangingPunct="1"/>
              <a:t>33</a:t>
            </a:fld>
            <a:endParaRPr lang="en-US"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Inserting correct hexadecimal values for a JPEG file">
            <a:extLst>
              <a:ext uri="{FF2B5EF4-FFF2-40B4-BE49-F238E27FC236}">
                <a16:creationId xmlns="" xmlns:a16="http://schemas.microsoft.com/office/drawing/2014/main" id="{85A6DFAC-AC96-0141-B054-997D0CF2BA7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03247" y="1441450"/>
            <a:ext cx="6339094" cy="4044950"/>
          </a:xfrm>
        </p:spPr>
      </p:pic>
      <p:sp>
        <p:nvSpPr>
          <p:cNvPr id="40963" name="Rectangle 6">
            <a:extLst>
              <a:ext uri="{FF2B5EF4-FFF2-40B4-BE49-F238E27FC236}">
                <a16:creationId xmlns="" xmlns:a16="http://schemas.microsoft.com/office/drawing/2014/main" id="{4EA62F7D-65C9-CC40-8845-5CB7E504C141}"/>
              </a:ext>
            </a:extLst>
          </p:cNvPr>
          <p:cNvSpPr>
            <a:spLocks noGrp="1" noChangeArrowheads="1"/>
          </p:cNvSpPr>
          <p:nvPr>
            <p:ph type="title"/>
          </p:nvPr>
        </p:nvSpPr>
        <p:spPr>
          <a:xfrm>
            <a:off x="762000" y="319383"/>
            <a:ext cx="8026400" cy="470898"/>
          </a:xfrm>
        </p:spPr>
        <p:txBody>
          <a:bodyPr/>
          <a:lstStyle/>
          <a:p>
            <a:pPr eaLnBrk="1" hangingPunct="1"/>
            <a:r>
              <a:rPr lang="en-US" altLang="en-US" dirty="0"/>
              <a:t>Rebuilding File Headers (4 of 6)</a:t>
            </a:r>
          </a:p>
        </p:txBody>
      </p:sp>
      <p:sp>
        <p:nvSpPr>
          <p:cNvPr id="4" name="Footer Placeholder 3">
            <a:extLst>
              <a:ext uri="{FF2B5EF4-FFF2-40B4-BE49-F238E27FC236}">
                <a16:creationId xmlns="" xmlns:a16="http://schemas.microsoft.com/office/drawing/2014/main" id="{CA9C481D-5CDF-B54F-80F3-08349274C691}"/>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40965" name="Slide Number Placeholder 4">
            <a:extLst>
              <a:ext uri="{FF2B5EF4-FFF2-40B4-BE49-F238E27FC236}">
                <a16:creationId xmlns="" xmlns:a16="http://schemas.microsoft.com/office/drawing/2014/main" id="{247A7580-2424-C247-861D-1066BF99B568}"/>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5FE499C5-128B-654E-96C8-8C788C1BC11F}" type="slidenum">
              <a:rPr lang="en-US" altLang="en-US"/>
              <a:pPr eaLnBrk="1" hangingPunct="1"/>
              <a:t>34</a:t>
            </a:fld>
            <a:endParaRPr lang="en-US"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The letter uppercase a in a s c i I hexadecimal conversion table has the hexadecimal value 41 in which 4 is the first hexadecimal value and 1 is the second hexadecimal value.">
            <a:extLst>
              <a:ext uri="{FF2B5EF4-FFF2-40B4-BE49-F238E27FC236}">
                <a16:creationId xmlns="" xmlns:a16="http://schemas.microsoft.com/office/drawing/2014/main" id="{47001FA3-A4FC-0541-B0D1-CCE903EF82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5187" y="1600200"/>
            <a:ext cx="7735214" cy="3435350"/>
          </a:xfrm>
        </p:spPr>
      </p:pic>
      <p:sp>
        <p:nvSpPr>
          <p:cNvPr id="41987" name="Rectangle 6">
            <a:extLst>
              <a:ext uri="{FF2B5EF4-FFF2-40B4-BE49-F238E27FC236}">
                <a16:creationId xmlns="" xmlns:a16="http://schemas.microsoft.com/office/drawing/2014/main" id="{8B76060C-1277-3F41-B97E-142427BE7C54}"/>
              </a:ext>
            </a:extLst>
          </p:cNvPr>
          <p:cNvSpPr>
            <a:spLocks noGrp="1" noChangeArrowheads="1"/>
          </p:cNvSpPr>
          <p:nvPr>
            <p:ph type="title"/>
          </p:nvPr>
        </p:nvSpPr>
        <p:spPr>
          <a:xfrm>
            <a:off x="762000" y="319383"/>
            <a:ext cx="8026400" cy="470898"/>
          </a:xfrm>
        </p:spPr>
        <p:txBody>
          <a:bodyPr/>
          <a:lstStyle/>
          <a:p>
            <a:pPr eaLnBrk="1" hangingPunct="1"/>
            <a:r>
              <a:rPr lang="en-US" altLang="en-US" dirty="0"/>
              <a:t>Rebuilding File Headers (5 of 6)</a:t>
            </a:r>
          </a:p>
        </p:txBody>
      </p:sp>
      <p:sp>
        <p:nvSpPr>
          <p:cNvPr id="4" name="Footer Placeholder 3">
            <a:extLst>
              <a:ext uri="{FF2B5EF4-FFF2-40B4-BE49-F238E27FC236}">
                <a16:creationId xmlns="" xmlns:a16="http://schemas.microsoft.com/office/drawing/2014/main" id="{08D6E761-9967-6243-A09C-9B17CA293C8C}"/>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41989" name="Slide Number Placeholder 4">
            <a:extLst>
              <a:ext uri="{FF2B5EF4-FFF2-40B4-BE49-F238E27FC236}">
                <a16:creationId xmlns="" xmlns:a16="http://schemas.microsoft.com/office/drawing/2014/main" id="{D7D994ED-3F07-5244-9C7F-5D386C9504D9}"/>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81DD23B5-818C-2249-9E6B-82B313D4357C}" type="slidenum">
              <a:rPr lang="en-US" altLang="en-US"/>
              <a:pPr eaLnBrk="1" hangingPunct="1"/>
              <a:t>35</a:t>
            </a:fld>
            <a:endParaRPr lang="en-US"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Fixed1.jpg open in an image viewer">
            <a:extLst>
              <a:ext uri="{FF2B5EF4-FFF2-40B4-BE49-F238E27FC236}">
                <a16:creationId xmlns="" xmlns:a16="http://schemas.microsoft.com/office/drawing/2014/main" id="{4D4944FD-BE95-384A-AB2C-27169164F00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28895" y="1593850"/>
            <a:ext cx="7287798" cy="3282950"/>
          </a:xfrm>
        </p:spPr>
      </p:pic>
      <p:sp>
        <p:nvSpPr>
          <p:cNvPr id="43011" name="Rectangle 6">
            <a:extLst>
              <a:ext uri="{FF2B5EF4-FFF2-40B4-BE49-F238E27FC236}">
                <a16:creationId xmlns="" xmlns:a16="http://schemas.microsoft.com/office/drawing/2014/main" id="{532F013B-F1D2-BE4F-AB39-03855F5D7327}"/>
              </a:ext>
            </a:extLst>
          </p:cNvPr>
          <p:cNvSpPr>
            <a:spLocks noGrp="1" noChangeArrowheads="1"/>
          </p:cNvSpPr>
          <p:nvPr>
            <p:ph type="title"/>
          </p:nvPr>
        </p:nvSpPr>
        <p:spPr>
          <a:xfrm>
            <a:off x="762000" y="319383"/>
            <a:ext cx="8026400" cy="470898"/>
          </a:xfrm>
        </p:spPr>
        <p:txBody>
          <a:bodyPr/>
          <a:lstStyle/>
          <a:p>
            <a:pPr eaLnBrk="1" hangingPunct="1"/>
            <a:r>
              <a:rPr lang="en-US" altLang="en-US" dirty="0"/>
              <a:t>Rebuilding File Headers (6 of 6)</a:t>
            </a:r>
          </a:p>
        </p:txBody>
      </p:sp>
      <p:sp>
        <p:nvSpPr>
          <p:cNvPr id="4" name="Footer Placeholder 3">
            <a:extLst>
              <a:ext uri="{FF2B5EF4-FFF2-40B4-BE49-F238E27FC236}">
                <a16:creationId xmlns="" xmlns:a16="http://schemas.microsoft.com/office/drawing/2014/main" id="{1EA5014C-74E9-5645-BC90-8DD29CB85FD7}"/>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43013" name="Slide Number Placeholder 4">
            <a:extLst>
              <a:ext uri="{FF2B5EF4-FFF2-40B4-BE49-F238E27FC236}">
                <a16:creationId xmlns="" xmlns:a16="http://schemas.microsoft.com/office/drawing/2014/main" id="{F7CEB95C-320A-DD4B-8562-401C16574048}"/>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FB334D7C-AED6-FD4F-BE6F-971347F15B1A}" type="slidenum">
              <a:rPr lang="en-US" altLang="en-US"/>
              <a:pPr eaLnBrk="1" hangingPunct="1"/>
              <a:t>36</a:t>
            </a:fld>
            <a:endParaRPr lang="en-US"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a:extLst>
              <a:ext uri="{FF2B5EF4-FFF2-40B4-BE49-F238E27FC236}">
                <a16:creationId xmlns="" xmlns:a16="http://schemas.microsoft.com/office/drawing/2014/main" id="{6301AC10-F917-0145-B64F-60578E40A719}"/>
              </a:ext>
            </a:extLst>
          </p:cNvPr>
          <p:cNvSpPr>
            <a:spLocks noGrp="1" noChangeArrowheads="1"/>
          </p:cNvSpPr>
          <p:nvPr>
            <p:ph idx="1"/>
          </p:nvPr>
        </p:nvSpPr>
        <p:spPr>
          <a:xfrm>
            <a:off x="365125" y="1538288"/>
            <a:ext cx="8415338" cy="2702278"/>
          </a:xfrm>
        </p:spPr>
        <p:txBody>
          <a:bodyPr/>
          <a:lstStyle/>
          <a:p>
            <a:pPr eaLnBrk="1" hangingPunct="1"/>
            <a:r>
              <a:rPr lang="en-US" altLang="en-US" dirty="0"/>
              <a:t>Locate the noncontiguous clusters that make up a deleted file </a:t>
            </a:r>
          </a:p>
          <a:p>
            <a:pPr eaLnBrk="1" hangingPunct="1"/>
            <a:r>
              <a:rPr lang="en-US" altLang="en-US" dirty="0"/>
              <a:t>Steps</a:t>
            </a:r>
          </a:p>
          <a:p>
            <a:pPr lvl="1" eaLnBrk="1" hangingPunct="1"/>
            <a:r>
              <a:rPr lang="en-US" altLang="en-US" dirty="0"/>
              <a:t>Locate and export all clusters of the fragmented file</a:t>
            </a:r>
          </a:p>
          <a:p>
            <a:pPr lvl="1" eaLnBrk="1" hangingPunct="1"/>
            <a:r>
              <a:rPr lang="en-US" altLang="en-US" dirty="0"/>
              <a:t>Determine the starting and ending cluster numbers for each fragmented group of sectors</a:t>
            </a:r>
          </a:p>
          <a:p>
            <a:pPr lvl="1" eaLnBrk="1" hangingPunct="1"/>
            <a:r>
              <a:rPr lang="en-US" altLang="en-US" dirty="0"/>
              <a:t>Copy each fragmented group of sectors in their correct sequence to a recovery file</a:t>
            </a:r>
          </a:p>
          <a:p>
            <a:pPr lvl="1" eaLnBrk="1" hangingPunct="1"/>
            <a:r>
              <a:rPr lang="en-US" altLang="en-US" dirty="0"/>
              <a:t>Rebuild the file’s header to make it readable in a graphics viewer</a:t>
            </a:r>
          </a:p>
          <a:p>
            <a:pPr lvl="1" eaLnBrk="1" hangingPunct="1"/>
            <a:r>
              <a:rPr lang="en-US" altLang="en-US" dirty="0"/>
              <a:t>Add a </a:t>
            </a:r>
            <a:r>
              <a:rPr lang="en-US" altLang="en-US" dirty="0">
                <a:latin typeface="Courier New" panose="02070309020205020404" pitchFamily="49" charset="0"/>
                <a:cs typeface="Courier New" panose="02070309020205020404" pitchFamily="49" charset="0"/>
              </a:rPr>
              <a:t>.txt</a:t>
            </a:r>
            <a:r>
              <a:rPr lang="en-US" altLang="en-US" dirty="0"/>
              <a:t> extension on all the copied sectors</a:t>
            </a:r>
          </a:p>
        </p:txBody>
      </p:sp>
      <p:sp>
        <p:nvSpPr>
          <p:cNvPr id="44035" name="Rectangle 2">
            <a:extLst>
              <a:ext uri="{FF2B5EF4-FFF2-40B4-BE49-F238E27FC236}">
                <a16:creationId xmlns="" xmlns:a16="http://schemas.microsoft.com/office/drawing/2014/main" id="{EAA5EB4C-DF5A-7341-A276-5BC38499EFA1}"/>
              </a:ext>
            </a:extLst>
          </p:cNvPr>
          <p:cNvSpPr>
            <a:spLocks noGrp="1" noChangeArrowheads="1"/>
          </p:cNvSpPr>
          <p:nvPr>
            <p:ph type="title"/>
          </p:nvPr>
        </p:nvSpPr>
        <p:spPr>
          <a:xfrm>
            <a:off x="762000" y="319383"/>
            <a:ext cx="8026400" cy="470898"/>
          </a:xfrm>
        </p:spPr>
        <p:txBody>
          <a:bodyPr/>
          <a:lstStyle/>
          <a:p>
            <a:pPr eaLnBrk="1" hangingPunct="1"/>
            <a:r>
              <a:rPr lang="en-US" altLang="en-US" dirty="0"/>
              <a:t>Reconstructing File Fragments</a:t>
            </a:r>
          </a:p>
        </p:txBody>
      </p:sp>
      <p:sp>
        <p:nvSpPr>
          <p:cNvPr id="4" name="Footer Placeholder 3">
            <a:extLst>
              <a:ext uri="{FF2B5EF4-FFF2-40B4-BE49-F238E27FC236}">
                <a16:creationId xmlns="" xmlns:a16="http://schemas.microsoft.com/office/drawing/2014/main" id="{CAE96A4C-7435-E246-AEFA-BF88D2AD1FA4}"/>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44037" name="Slide Number Placeholder 4">
            <a:extLst>
              <a:ext uri="{FF2B5EF4-FFF2-40B4-BE49-F238E27FC236}">
                <a16:creationId xmlns="" xmlns:a16="http://schemas.microsoft.com/office/drawing/2014/main" id="{FBA78FDE-B9B4-A849-B746-260D3CB2D70E}"/>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841400DE-6734-3C40-8230-3A75C80504A8}" type="slidenum">
              <a:rPr lang="en-US" altLang="en-US"/>
              <a:pPr eaLnBrk="1" hangingPunct="1"/>
              <a:t>37</a:t>
            </a:fld>
            <a:endParaRPr lang="en-US"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a:extLst>
              <a:ext uri="{FF2B5EF4-FFF2-40B4-BE49-F238E27FC236}">
                <a16:creationId xmlns="" xmlns:a16="http://schemas.microsoft.com/office/drawing/2014/main" id="{51D899A0-C68F-4B48-BE24-AB5039127EC7}"/>
              </a:ext>
            </a:extLst>
          </p:cNvPr>
          <p:cNvSpPr>
            <a:spLocks noGrp="1" noChangeArrowheads="1"/>
          </p:cNvSpPr>
          <p:nvPr>
            <p:ph idx="1"/>
          </p:nvPr>
        </p:nvSpPr>
        <p:spPr>
          <a:xfrm>
            <a:off x="365125" y="1538288"/>
            <a:ext cx="8415338" cy="3177793"/>
          </a:xfrm>
        </p:spPr>
        <p:txBody>
          <a:bodyPr/>
          <a:lstStyle/>
          <a:p>
            <a:pPr eaLnBrk="1" hangingPunct="1"/>
            <a:r>
              <a:rPr lang="en-US" altLang="en-US" dirty="0"/>
              <a:t>Knowing the purpose of each format and how it stores data is part of the investigation process</a:t>
            </a:r>
          </a:p>
          <a:p>
            <a:pPr eaLnBrk="1" hangingPunct="1"/>
            <a:r>
              <a:rPr lang="en-US" altLang="en-US" dirty="0"/>
              <a:t>The Internet is the best source</a:t>
            </a:r>
          </a:p>
          <a:p>
            <a:pPr lvl="1" eaLnBrk="1" hangingPunct="1"/>
            <a:r>
              <a:rPr lang="en-US" altLang="en-US" dirty="0"/>
              <a:t>Search engines</a:t>
            </a:r>
          </a:p>
          <a:p>
            <a:pPr lvl="1" eaLnBrk="1" hangingPunct="1"/>
            <a:r>
              <a:rPr lang="en-US" altLang="en-US" dirty="0"/>
              <a:t>Find explanations and viewers</a:t>
            </a:r>
          </a:p>
          <a:p>
            <a:pPr eaLnBrk="1" hangingPunct="1"/>
            <a:r>
              <a:rPr lang="en-US" altLang="en-US" dirty="0"/>
              <a:t>Popular Web sites</a:t>
            </a:r>
          </a:p>
          <a:p>
            <a:pPr lvl="1" eaLnBrk="1" hangingPunct="1"/>
            <a:r>
              <a:rPr lang="en-US" altLang="en-US" i="1" dirty="0">
                <a:hlinkClick r:id="rId2"/>
              </a:rPr>
              <a:t>FileFormat.info</a:t>
            </a:r>
            <a:endParaRPr lang="en-US" altLang="en-US" i="1" dirty="0"/>
          </a:p>
          <a:p>
            <a:pPr lvl="1" eaLnBrk="1" hangingPunct="1"/>
            <a:r>
              <a:rPr lang="en-US" altLang="en-US" i="1" dirty="0">
                <a:hlinkClick r:id="rId3"/>
              </a:rPr>
              <a:t>Extension Informer</a:t>
            </a:r>
            <a:endParaRPr lang="en-US" altLang="en-US" i="1" dirty="0"/>
          </a:p>
          <a:p>
            <a:pPr lvl="1" eaLnBrk="1" hangingPunct="1"/>
            <a:r>
              <a:rPr lang="en-US" altLang="en-US" i="1" dirty="0">
                <a:hlinkClick r:id="rId4"/>
              </a:rPr>
              <a:t>The Graphics File Formats Page</a:t>
            </a:r>
            <a:endParaRPr lang="en-US" altLang="en-US" i="1" dirty="0"/>
          </a:p>
        </p:txBody>
      </p:sp>
      <p:sp>
        <p:nvSpPr>
          <p:cNvPr id="49155" name="AutoShape 2">
            <a:extLst>
              <a:ext uri="{FF2B5EF4-FFF2-40B4-BE49-F238E27FC236}">
                <a16:creationId xmlns="" xmlns:a16="http://schemas.microsoft.com/office/drawing/2014/main" id="{1D1BE32A-B739-8542-A218-310C6BA90959}"/>
              </a:ext>
            </a:extLst>
          </p:cNvPr>
          <p:cNvSpPr>
            <a:spLocks noGrp="1" noChangeAspect="1" noChangeArrowheads="1"/>
          </p:cNvSpPr>
          <p:nvPr>
            <p:ph type="title"/>
          </p:nvPr>
        </p:nvSpPr>
        <p:spPr>
          <a:xfrm>
            <a:off x="762000" y="406400"/>
            <a:ext cx="8026400" cy="296863"/>
          </a:xfrm>
        </p:spPr>
        <p:txBody>
          <a:bodyPr/>
          <a:lstStyle/>
          <a:p>
            <a:pPr eaLnBrk="1" hangingPunct="1"/>
            <a:r>
              <a:rPr lang="en-US" altLang="en-US" dirty="0"/>
              <a:t>Identifying Unknown File Formats</a:t>
            </a:r>
          </a:p>
        </p:txBody>
      </p:sp>
      <p:sp>
        <p:nvSpPr>
          <p:cNvPr id="4" name="Footer Placeholder 3">
            <a:extLst>
              <a:ext uri="{FF2B5EF4-FFF2-40B4-BE49-F238E27FC236}">
                <a16:creationId xmlns="" xmlns:a16="http://schemas.microsoft.com/office/drawing/2014/main" id="{14748AF3-A6AC-1B4E-82EE-F275252364A2}"/>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49157" name="Slide Number Placeholder 4">
            <a:extLst>
              <a:ext uri="{FF2B5EF4-FFF2-40B4-BE49-F238E27FC236}">
                <a16:creationId xmlns="" xmlns:a16="http://schemas.microsoft.com/office/drawing/2014/main" id="{753672D3-1B49-844F-A98A-0FC0CA62557E}"/>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58B79BC1-759E-EB43-8BDF-B480AC0481B4}" type="slidenum">
              <a:rPr lang="en-US" altLang="en-US"/>
              <a:pPr eaLnBrk="1" hangingPunct="1"/>
              <a:t>38</a:t>
            </a:fld>
            <a:endParaRPr lang="en-US"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a:extLst>
              <a:ext uri="{FF2B5EF4-FFF2-40B4-BE49-F238E27FC236}">
                <a16:creationId xmlns="" xmlns:a16="http://schemas.microsoft.com/office/drawing/2014/main" id="{CE9F35E8-12B1-2E44-B74C-42BFCA18FA63}"/>
              </a:ext>
            </a:extLst>
          </p:cNvPr>
          <p:cNvSpPr>
            <a:spLocks noGrp="1" noChangeArrowheads="1"/>
          </p:cNvSpPr>
          <p:nvPr>
            <p:ph idx="1"/>
          </p:nvPr>
        </p:nvSpPr>
        <p:spPr/>
        <p:txBody>
          <a:bodyPr/>
          <a:lstStyle/>
          <a:p>
            <a:pPr eaLnBrk="1" hangingPunct="1"/>
            <a:r>
              <a:rPr lang="en-US" altLang="en-US" dirty="0"/>
              <a:t>Necessary when you find files your tools do not recognize</a:t>
            </a:r>
          </a:p>
          <a:p>
            <a:pPr eaLnBrk="1" hangingPunct="1"/>
            <a:r>
              <a:rPr lang="en-US" altLang="en-US" dirty="0"/>
              <a:t>Use a hexadecimal editor such as WinHex</a:t>
            </a:r>
          </a:p>
          <a:p>
            <a:pPr lvl="1" eaLnBrk="1" hangingPunct="1"/>
            <a:r>
              <a:rPr lang="en-US" altLang="en-US" dirty="0"/>
              <a:t>Record hexadecimal values in the header and use them to define a file type</a:t>
            </a:r>
          </a:p>
          <a:p>
            <a:pPr eaLnBrk="1" hangingPunct="1"/>
            <a:r>
              <a:rPr lang="en-US" altLang="en-US" dirty="0"/>
              <a:t>Example:</a:t>
            </a:r>
          </a:p>
          <a:p>
            <a:pPr lvl="1" eaLnBrk="1" hangingPunct="1"/>
            <a:r>
              <a:rPr lang="en-US" altLang="en-US" dirty="0"/>
              <a:t>XIF file format is old, little information is available</a:t>
            </a:r>
          </a:p>
          <a:p>
            <a:pPr lvl="1" eaLnBrk="1" hangingPunct="1"/>
            <a:r>
              <a:rPr lang="en-US" altLang="en-US" dirty="0"/>
              <a:t>The first 3 bytes of an XIF file are the same as a TIF file </a:t>
            </a:r>
          </a:p>
          <a:p>
            <a:pPr lvl="1" eaLnBrk="1" hangingPunct="1"/>
            <a:r>
              <a:rPr lang="en-US" altLang="en-US" dirty="0"/>
              <a:t>Build your own header search string</a:t>
            </a:r>
          </a:p>
        </p:txBody>
      </p:sp>
      <p:sp>
        <p:nvSpPr>
          <p:cNvPr id="50179" name="Rectangle 2">
            <a:extLst>
              <a:ext uri="{FF2B5EF4-FFF2-40B4-BE49-F238E27FC236}">
                <a16:creationId xmlns="" xmlns:a16="http://schemas.microsoft.com/office/drawing/2014/main" id="{EB76A35F-86FB-C24C-BD73-31B3DC55F274}"/>
              </a:ext>
            </a:extLst>
          </p:cNvPr>
          <p:cNvSpPr>
            <a:spLocks noGrp="1" noChangeArrowheads="1"/>
          </p:cNvSpPr>
          <p:nvPr>
            <p:ph type="title"/>
          </p:nvPr>
        </p:nvSpPr>
        <p:spPr>
          <a:xfrm>
            <a:off x="762000" y="317331"/>
            <a:ext cx="8026400" cy="475002"/>
          </a:xfrm>
        </p:spPr>
        <p:txBody>
          <a:bodyPr/>
          <a:lstStyle/>
          <a:p>
            <a:pPr eaLnBrk="1" hangingPunct="1"/>
            <a:r>
              <a:rPr lang="en-US" altLang="en-US" dirty="0"/>
              <a:t>Analyzing Graphics File Headers (1 of 3)</a:t>
            </a:r>
          </a:p>
        </p:txBody>
      </p:sp>
      <p:sp>
        <p:nvSpPr>
          <p:cNvPr id="4" name="Footer Placeholder 3">
            <a:extLst>
              <a:ext uri="{FF2B5EF4-FFF2-40B4-BE49-F238E27FC236}">
                <a16:creationId xmlns="" xmlns:a16="http://schemas.microsoft.com/office/drawing/2014/main" id="{CB2EA6DC-EC7E-FF47-90F5-41F6B989480B}"/>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50181" name="Slide Number Placeholder 4">
            <a:extLst>
              <a:ext uri="{FF2B5EF4-FFF2-40B4-BE49-F238E27FC236}">
                <a16:creationId xmlns="" xmlns:a16="http://schemas.microsoft.com/office/drawing/2014/main" id="{1DC80BFA-9EE7-B841-A870-CEE13E1A8A7C}"/>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13428A20-48D9-CA42-8358-9C5352EAD3CD}" type="slidenum">
              <a:rPr lang="en-US" altLang="en-US"/>
              <a:pPr eaLnBrk="1" hangingPunct="1"/>
              <a:t>39</a:t>
            </a:fld>
            <a:endParaRPr lang="en-US"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a:extLst>
              <a:ext uri="{FF2B5EF4-FFF2-40B4-BE49-F238E27FC236}">
                <a16:creationId xmlns="" xmlns:a16="http://schemas.microsoft.com/office/drawing/2014/main" id="{1020525C-D253-5945-94E6-D6E001961C86}"/>
              </a:ext>
            </a:extLst>
          </p:cNvPr>
          <p:cNvSpPr>
            <a:spLocks noGrp="1" noChangeArrowheads="1"/>
          </p:cNvSpPr>
          <p:nvPr>
            <p:ph idx="1"/>
          </p:nvPr>
        </p:nvSpPr>
        <p:spPr/>
        <p:txBody>
          <a:bodyPr/>
          <a:lstStyle/>
          <a:p>
            <a:pPr eaLnBrk="1" hangingPunct="1"/>
            <a:r>
              <a:rPr lang="en-US" altLang="en-US" dirty="0"/>
              <a:t>Bitmap images</a:t>
            </a:r>
          </a:p>
          <a:p>
            <a:pPr lvl="1" eaLnBrk="1" hangingPunct="1"/>
            <a:r>
              <a:rPr lang="en-US" altLang="en-US" dirty="0"/>
              <a:t>Grids of individual </a:t>
            </a:r>
            <a:r>
              <a:rPr lang="en-US" altLang="en-US" b="1" dirty="0"/>
              <a:t>pixels</a:t>
            </a:r>
          </a:p>
          <a:p>
            <a:pPr eaLnBrk="1" hangingPunct="1"/>
            <a:r>
              <a:rPr lang="en-US" altLang="en-US" b="1" dirty="0"/>
              <a:t>Raster images </a:t>
            </a:r>
            <a:r>
              <a:rPr lang="en-US" altLang="en-US" dirty="0"/>
              <a:t>- also collections of pixels</a:t>
            </a:r>
            <a:endParaRPr lang="en-US" altLang="en-US" b="1" dirty="0"/>
          </a:p>
          <a:p>
            <a:pPr lvl="1" eaLnBrk="1" hangingPunct="1"/>
            <a:r>
              <a:rPr lang="en-US" altLang="en-US" dirty="0"/>
              <a:t>Pixels are stored in rows</a:t>
            </a:r>
          </a:p>
          <a:p>
            <a:pPr lvl="1" eaLnBrk="1" hangingPunct="1"/>
            <a:r>
              <a:rPr lang="en-US" altLang="en-US" dirty="0"/>
              <a:t>Better for printing</a:t>
            </a:r>
          </a:p>
          <a:p>
            <a:pPr eaLnBrk="1" hangingPunct="1"/>
            <a:r>
              <a:rPr lang="en-US" altLang="en-US" dirty="0"/>
              <a:t>Image quality</a:t>
            </a:r>
          </a:p>
          <a:p>
            <a:pPr lvl="1" eaLnBrk="1" hangingPunct="1"/>
            <a:r>
              <a:rPr lang="en-US" altLang="en-US" dirty="0"/>
              <a:t>Screen </a:t>
            </a:r>
            <a:r>
              <a:rPr lang="en-US" altLang="en-US" b="1" dirty="0"/>
              <a:t>resolution </a:t>
            </a:r>
            <a:r>
              <a:rPr lang="en-US" altLang="en-US" dirty="0"/>
              <a:t>- determines amount of detail</a:t>
            </a:r>
            <a:endParaRPr lang="en-US" altLang="en-US" b="1" dirty="0"/>
          </a:p>
          <a:p>
            <a:pPr lvl="1" eaLnBrk="1" hangingPunct="1"/>
            <a:r>
              <a:rPr lang="en-US" altLang="en-US" dirty="0"/>
              <a:t>Software contributes to image quality (drivers)</a:t>
            </a:r>
          </a:p>
          <a:p>
            <a:pPr lvl="1" eaLnBrk="1" hangingPunct="1"/>
            <a:r>
              <a:rPr lang="en-US" altLang="en-US" dirty="0"/>
              <a:t>Number of color bits used per pixel</a:t>
            </a:r>
          </a:p>
        </p:txBody>
      </p:sp>
      <p:sp>
        <p:nvSpPr>
          <p:cNvPr id="10243" name="Rectangle 2">
            <a:extLst>
              <a:ext uri="{FF2B5EF4-FFF2-40B4-BE49-F238E27FC236}">
                <a16:creationId xmlns="" xmlns:a16="http://schemas.microsoft.com/office/drawing/2014/main" id="{3B7FB3F1-FBCC-864D-8E74-3B18DE79527D}"/>
              </a:ext>
            </a:extLst>
          </p:cNvPr>
          <p:cNvSpPr>
            <a:spLocks noGrp="1" noChangeArrowheads="1"/>
          </p:cNvSpPr>
          <p:nvPr>
            <p:ph type="title"/>
          </p:nvPr>
        </p:nvSpPr>
        <p:spPr>
          <a:xfrm>
            <a:off x="762000" y="406400"/>
            <a:ext cx="8026400" cy="296863"/>
          </a:xfrm>
        </p:spPr>
        <p:txBody>
          <a:bodyPr/>
          <a:lstStyle/>
          <a:p>
            <a:pPr eaLnBrk="1" hangingPunct="1"/>
            <a:r>
              <a:rPr lang="en-US" altLang="en-US" dirty="0"/>
              <a:t>Understanding Bitmap and Raster Images</a:t>
            </a:r>
          </a:p>
        </p:txBody>
      </p:sp>
      <p:sp>
        <p:nvSpPr>
          <p:cNvPr id="4" name="Footer Placeholder 3">
            <a:extLst>
              <a:ext uri="{FF2B5EF4-FFF2-40B4-BE49-F238E27FC236}">
                <a16:creationId xmlns="" xmlns:a16="http://schemas.microsoft.com/office/drawing/2014/main" id="{085B8087-31B2-654E-92A4-30DC38F9A1ED}"/>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10245" name="Slide Number Placeholder 4">
            <a:extLst>
              <a:ext uri="{FF2B5EF4-FFF2-40B4-BE49-F238E27FC236}">
                <a16:creationId xmlns="" xmlns:a16="http://schemas.microsoft.com/office/drawing/2014/main" id="{DE67C391-D7F6-C049-A18D-0A6231FC4D36}"/>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A6BFB674-414E-BE49-AD94-AC5436820A61}" type="slidenum">
              <a:rPr lang="en-US" altLang="en-US"/>
              <a:pPr eaLnBrk="1" hangingPunct="1"/>
              <a:t>4</a:t>
            </a:fld>
            <a:endParaRPr lang="en-US"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A TIF file open in WinHex">
            <a:extLst>
              <a:ext uri="{FF2B5EF4-FFF2-40B4-BE49-F238E27FC236}">
                <a16:creationId xmlns="" xmlns:a16="http://schemas.microsoft.com/office/drawing/2014/main" id="{F5EA7E93-6570-3347-B1D6-99921C0AF5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4999" y="1593850"/>
            <a:ext cx="6175590" cy="3740150"/>
          </a:xfrm>
        </p:spPr>
      </p:pic>
      <p:sp>
        <p:nvSpPr>
          <p:cNvPr id="51203" name="Rectangle 6">
            <a:extLst>
              <a:ext uri="{FF2B5EF4-FFF2-40B4-BE49-F238E27FC236}">
                <a16:creationId xmlns="" xmlns:a16="http://schemas.microsoft.com/office/drawing/2014/main" id="{E7AF4398-54B5-8F46-80A1-77CF70976E06}"/>
              </a:ext>
            </a:extLst>
          </p:cNvPr>
          <p:cNvSpPr>
            <a:spLocks noGrp="1" noChangeArrowheads="1"/>
          </p:cNvSpPr>
          <p:nvPr>
            <p:ph type="title"/>
          </p:nvPr>
        </p:nvSpPr>
        <p:spPr>
          <a:xfrm>
            <a:off x="762000" y="319383"/>
            <a:ext cx="8026400" cy="470898"/>
          </a:xfrm>
        </p:spPr>
        <p:txBody>
          <a:bodyPr/>
          <a:lstStyle/>
          <a:p>
            <a:pPr eaLnBrk="1" hangingPunct="1"/>
            <a:r>
              <a:rPr lang="en-US" altLang="en-US" dirty="0"/>
              <a:t>Analyzing Graphics File Headers (2 of 3)</a:t>
            </a:r>
          </a:p>
        </p:txBody>
      </p:sp>
      <p:sp>
        <p:nvSpPr>
          <p:cNvPr id="4" name="Footer Placeholder 3">
            <a:extLst>
              <a:ext uri="{FF2B5EF4-FFF2-40B4-BE49-F238E27FC236}">
                <a16:creationId xmlns="" xmlns:a16="http://schemas.microsoft.com/office/drawing/2014/main" id="{FB5EFFEF-3664-4940-B2CE-9D676CCB12DE}"/>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51205" name="Slide Number Placeholder 4">
            <a:extLst>
              <a:ext uri="{FF2B5EF4-FFF2-40B4-BE49-F238E27FC236}">
                <a16:creationId xmlns="" xmlns:a16="http://schemas.microsoft.com/office/drawing/2014/main" id="{C0D54E72-A674-9043-9588-03CE26BCA8F8}"/>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B3EB3CC7-39F2-C143-91C6-B8D26A3D26D2}" type="slidenum">
              <a:rPr lang="en-US" altLang="en-US"/>
              <a:pPr eaLnBrk="1" hangingPunct="1"/>
              <a:t>40</a:t>
            </a:fld>
            <a:endParaRPr lang="en-US"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An XIF file open in WinHex">
            <a:extLst>
              <a:ext uri="{FF2B5EF4-FFF2-40B4-BE49-F238E27FC236}">
                <a16:creationId xmlns="" xmlns:a16="http://schemas.microsoft.com/office/drawing/2014/main" id="{DC3515EB-44F7-954A-B829-20BC273EA3F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82362" y="1441450"/>
            <a:ext cx="5980864" cy="3740150"/>
          </a:xfrm>
        </p:spPr>
      </p:pic>
      <p:sp>
        <p:nvSpPr>
          <p:cNvPr id="52227" name="Rectangle 4">
            <a:extLst>
              <a:ext uri="{FF2B5EF4-FFF2-40B4-BE49-F238E27FC236}">
                <a16:creationId xmlns="" xmlns:a16="http://schemas.microsoft.com/office/drawing/2014/main" id="{C9935486-DC8F-C54B-BE77-65F3AFBEABAB}"/>
              </a:ext>
            </a:extLst>
          </p:cNvPr>
          <p:cNvSpPr>
            <a:spLocks noGrp="1" noChangeArrowheads="1"/>
          </p:cNvSpPr>
          <p:nvPr>
            <p:ph type="title"/>
          </p:nvPr>
        </p:nvSpPr>
        <p:spPr>
          <a:xfrm>
            <a:off x="762000" y="319383"/>
            <a:ext cx="8026400" cy="470898"/>
          </a:xfrm>
        </p:spPr>
        <p:txBody>
          <a:bodyPr/>
          <a:lstStyle/>
          <a:p>
            <a:pPr eaLnBrk="1" hangingPunct="1"/>
            <a:r>
              <a:rPr lang="en-US" altLang="en-US" dirty="0"/>
              <a:t>Analyzing Graphics File Headers (3 of 3)</a:t>
            </a:r>
          </a:p>
        </p:txBody>
      </p:sp>
      <p:sp>
        <p:nvSpPr>
          <p:cNvPr id="4" name="Footer Placeholder 3">
            <a:extLst>
              <a:ext uri="{FF2B5EF4-FFF2-40B4-BE49-F238E27FC236}">
                <a16:creationId xmlns="" xmlns:a16="http://schemas.microsoft.com/office/drawing/2014/main" id="{878E7877-AAAD-1E4A-8CCE-8F44E5BA4CE9}"/>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52229" name="Slide Number Placeholder 4">
            <a:extLst>
              <a:ext uri="{FF2B5EF4-FFF2-40B4-BE49-F238E27FC236}">
                <a16:creationId xmlns="" xmlns:a16="http://schemas.microsoft.com/office/drawing/2014/main" id="{D2F897FD-C9DA-904C-B7C2-00DD63E97338}"/>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31B775FD-5D14-B544-80BA-4D9FEC7E0EE4}" type="slidenum">
              <a:rPr lang="en-US" altLang="en-US"/>
              <a:pPr eaLnBrk="1" hangingPunct="1"/>
              <a:t>41</a:t>
            </a:fld>
            <a:endParaRPr lang="en-US"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a:extLst>
              <a:ext uri="{FF2B5EF4-FFF2-40B4-BE49-F238E27FC236}">
                <a16:creationId xmlns="" xmlns:a16="http://schemas.microsoft.com/office/drawing/2014/main" id="{02787451-ACAA-784B-B623-E91D340167DD}"/>
              </a:ext>
            </a:extLst>
          </p:cNvPr>
          <p:cNvSpPr>
            <a:spLocks noGrp="1" noChangeArrowheads="1"/>
          </p:cNvSpPr>
          <p:nvPr>
            <p:ph idx="1"/>
          </p:nvPr>
        </p:nvSpPr>
        <p:spPr/>
        <p:txBody>
          <a:bodyPr/>
          <a:lstStyle/>
          <a:p>
            <a:pPr eaLnBrk="1" hangingPunct="1"/>
            <a:r>
              <a:rPr lang="en-US" altLang="en-US" dirty="0"/>
              <a:t>After recovering a graphics file</a:t>
            </a:r>
          </a:p>
          <a:p>
            <a:pPr lvl="1" eaLnBrk="1" hangingPunct="1"/>
            <a:r>
              <a:rPr lang="en-US" altLang="en-US" dirty="0"/>
              <a:t>Use an image viewer to open and view it</a:t>
            </a:r>
          </a:p>
          <a:p>
            <a:pPr eaLnBrk="1" hangingPunct="1"/>
            <a:r>
              <a:rPr lang="en-US" altLang="en-US" dirty="0"/>
              <a:t>No one viewer program can read every file format</a:t>
            </a:r>
          </a:p>
          <a:p>
            <a:pPr lvl="1" eaLnBrk="1" hangingPunct="1"/>
            <a:r>
              <a:rPr lang="en-US" altLang="en-US" dirty="0"/>
              <a:t>Having many different viewer programs is best</a:t>
            </a:r>
          </a:p>
          <a:p>
            <a:pPr eaLnBrk="1" hangingPunct="1"/>
            <a:r>
              <a:rPr lang="en-US" altLang="en-US" dirty="0"/>
              <a:t>Most GUI forensics tools include image viewers that display common image formats</a:t>
            </a:r>
          </a:p>
          <a:p>
            <a:pPr eaLnBrk="1" hangingPunct="1"/>
            <a:r>
              <a:rPr lang="en-US" altLang="en-US" dirty="0"/>
              <a:t>Be sure to analyze, identify, and inspect every unknown file on a drive</a:t>
            </a:r>
          </a:p>
        </p:txBody>
      </p:sp>
      <p:sp>
        <p:nvSpPr>
          <p:cNvPr id="53251" name="Rectangle 2">
            <a:extLst>
              <a:ext uri="{FF2B5EF4-FFF2-40B4-BE49-F238E27FC236}">
                <a16:creationId xmlns="" xmlns:a16="http://schemas.microsoft.com/office/drawing/2014/main" id="{9D638022-0A01-554D-88DA-7F2BD5763260}"/>
              </a:ext>
            </a:extLst>
          </p:cNvPr>
          <p:cNvSpPr>
            <a:spLocks noGrp="1" noChangeArrowheads="1"/>
          </p:cNvSpPr>
          <p:nvPr>
            <p:ph type="title"/>
          </p:nvPr>
        </p:nvSpPr>
        <p:spPr>
          <a:xfrm>
            <a:off x="762000" y="406400"/>
            <a:ext cx="8026400" cy="296863"/>
          </a:xfrm>
        </p:spPr>
        <p:txBody>
          <a:bodyPr/>
          <a:lstStyle/>
          <a:p>
            <a:pPr eaLnBrk="1" hangingPunct="1"/>
            <a:r>
              <a:rPr lang="en-US" altLang="en-US" dirty="0"/>
              <a:t>Tools for Viewing Images</a:t>
            </a:r>
          </a:p>
        </p:txBody>
      </p:sp>
      <p:sp>
        <p:nvSpPr>
          <p:cNvPr id="4" name="Footer Placeholder 3">
            <a:extLst>
              <a:ext uri="{FF2B5EF4-FFF2-40B4-BE49-F238E27FC236}">
                <a16:creationId xmlns="" xmlns:a16="http://schemas.microsoft.com/office/drawing/2014/main" id="{61A4FAD3-52A8-3545-84D0-B37FB39CF809}"/>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53253" name="Slide Number Placeholder 4">
            <a:extLst>
              <a:ext uri="{FF2B5EF4-FFF2-40B4-BE49-F238E27FC236}">
                <a16:creationId xmlns="" xmlns:a16="http://schemas.microsoft.com/office/drawing/2014/main" id="{5D4438E6-B8FD-D54F-A606-3631AACC8B29}"/>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33549D46-B3DA-CF4D-BC32-4F7FDC31E712}" type="slidenum">
              <a:rPr lang="en-US" altLang="en-US"/>
              <a:pPr eaLnBrk="1" hangingPunct="1"/>
              <a:t>42</a:t>
            </a:fld>
            <a:endParaRPr lang="en-US"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a:extLst>
              <a:ext uri="{FF2B5EF4-FFF2-40B4-BE49-F238E27FC236}">
                <a16:creationId xmlns="" xmlns:a16="http://schemas.microsoft.com/office/drawing/2014/main" id="{8B4BAE2B-4FFF-4D41-9AFF-6513C51FAE56}"/>
              </a:ext>
            </a:extLst>
          </p:cNvPr>
          <p:cNvSpPr>
            <a:spLocks noGrp="1" noChangeArrowheads="1"/>
          </p:cNvSpPr>
          <p:nvPr>
            <p:ph idx="1"/>
          </p:nvPr>
        </p:nvSpPr>
        <p:spPr>
          <a:xfrm>
            <a:off x="365125" y="1538288"/>
            <a:ext cx="8415338" cy="2523768"/>
          </a:xfrm>
        </p:spPr>
        <p:txBody>
          <a:bodyPr/>
          <a:lstStyle/>
          <a:p>
            <a:pPr eaLnBrk="1" hangingPunct="1"/>
            <a:r>
              <a:rPr lang="en-US" altLang="en-US" dirty="0"/>
              <a:t>Steganography hides information inside image files</a:t>
            </a:r>
          </a:p>
          <a:p>
            <a:pPr lvl="1" eaLnBrk="1" hangingPunct="1"/>
            <a:r>
              <a:rPr lang="en-US" altLang="en-US" dirty="0"/>
              <a:t>An ancient technique</a:t>
            </a:r>
          </a:p>
          <a:p>
            <a:pPr eaLnBrk="1" hangingPunct="1"/>
            <a:r>
              <a:rPr lang="en-US" altLang="en-US" dirty="0"/>
              <a:t>Two major forms: insertion and substitution</a:t>
            </a:r>
          </a:p>
          <a:p>
            <a:pPr eaLnBrk="1" hangingPunct="1"/>
            <a:r>
              <a:rPr lang="en-US" altLang="en-US" dirty="0"/>
              <a:t>Insertion</a:t>
            </a:r>
          </a:p>
          <a:p>
            <a:pPr lvl="1" eaLnBrk="1" hangingPunct="1"/>
            <a:r>
              <a:rPr lang="en-US" altLang="en-US" dirty="0"/>
              <a:t>Hidden data is not displayed when viewing host file in its associated program</a:t>
            </a:r>
          </a:p>
          <a:p>
            <a:pPr lvl="2" eaLnBrk="1" hangingPunct="1"/>
            <a:r>
              <a:rPr lang="en-US" altLang="en-US" sz="1800" dirty="0"/>
              <a:t>You need to analyze the data structure carefully</a:t>
            </a:r>
          </a:p>
          <a:p>
            <a:pPr lvl="1" eaLnBrk="1" hangingPunct="1"/>
            <a:r>
              <a:rPr lang="en-US" altLang="en-US" dirty="0"/>
              <a:t>Example: Web page</a:t>
            </a:r>
          </a:p>
        </p:txBody>
      </p:sp>
      <p:sp>
        <p:nvSpPr>
          <p:cNvPr id="54275" name="Rectangle 2">
            <a:extLst>
              <a:ext uri="{FF2B5EF4-FFF2-40B4-BE49-F238E27FC236}">
                <a16:creationId xmlns="" xmlns:a16="http://schemas.microsoft.com/office/drawing/2014/main" id="{4BB75559-299B-484F-A56D-A9A0DD433AFD}"/>
              </a:ext>
            </a:extLst>
          </p:cNvPr>
          <p:cNvSpPr>
            <a:spLocks noGrp="1" noChangeArrowheads="1"/>
          </p:cNvSpPr>
          <p:nvPr>
            <p:ph type="title"/>
          </p:nvPr>
        </p:nvSpPr>
        <p:spPr>
          <a:xfrm>
            <a:off x="762000" y="83934"/>
            <a:ext cx="8026400" cy="941796"/>
          </a:xfrm>
        </p:spPr>
        <p:txBody>
          <a:bodyPr/>
          <a:lstStyle/>
          <a:p>
            <a:pPr eaLnBrk="1" hangingPunct="1"/>
            <a:r>
              <a:rPr lang="en-US" altLang="en-US" dirty="0"/>
              <a:t>Understanding Steganography in Graphics Files (1 of 7)</a:t>
            </a:r>
          </a:p>
        </p:txBody>
      </p:sp>
      <p:sp>
        <p:nvSpPr>
          <p:cNvPr id="4" name="Footer Placeholder 3">
            <a:extLst>
              <a:ext uri="{FF2B5EF4-FFF2-40B4-BE49-F238E27FC236}">
                <a16:creationId xmlns="" xmlns:a16="http://schemas.microsoft.com/office/drawing/2014/main" id="{C3CD9F43-2AC8-7F44-B543-DF74E590E6AA}"/>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54277" name="Slide Number Placeholder 4">
            <a:extLst>
              <a:ext uri="{FF2B5EF4-FFF2-40B4-BE49-F238E27FC236}">
                <a16:creationId xmlns="" xmlns:a16="http://schemas.microsoft.com/office/drawing/2014/main" id="{9FF322BD-9A72-8C4D-A1C8-2A7D0776331A}"/>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2A0FCD2A-C71F-D84B-BBB4-59A4EFBD6E67}" type="slidenum">
              <a:rPr lang="en-US" altLang="en-US"/>
              <a:pPr eaLnBrk="1" hangingPunct="1"/>
              <a:t>43</a:t>
            </a:fld>
            <a:endParaRPr lang="en-US"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The screenshot shows a window in which computer forensics and investigations tab is selected. This tab displays the text which reads, the computer forensics book is using stenography.">
            <a:extLst>
              <a:ext uri="{FF2B5EF4-FFF2-40B4-BE49-F238E27FC236}">
                <a16:creationId xmlns="" xmlns:a16="http://schemas.microsoft.com/office/drawing/2014/main" id="{1C6660DD-C60C-8246-9C8B-9801CA25106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90358" y="1593850"/>
            <a:ext cx="6364872" cy="3587750"/>
          </a:xfrm>
        </p:spPr>
      </p:pic>
      <p:sp>
        <p:nvSpPr>
          <p:cNvPr id="55299" name="Rectangle 2">
            <a:extLst>
              <a:ext uri="{FF2B5EF4-FFF2-40B4-BE49-F238E27FC236}">
                <a16:creationId xmlns="" xmlns:a16="http://schemas.microsoft.com/office/drawing/2014/main" id="{7640CA7E-63F9-AD4D-97E6-E145E8B3A4A7}"/>
              </a:ext>
            </a:extLst>
          </p:cNvPr>
          <p:cNvSpPr>
            <a:spLocks noGrp="1" noChangeArrowheads="1"/>
          </p:cNvSpPr>
          <p:nvPr>
            <p:ph type="title"/>
          </p:nvPr>
        </p:nvSpPr>
        <p:spPr>
          <a:xfrm>
            <a:off x="762000" y="83934"/>
            <a:ext cx="8026400" cy="941796"/>
          </a:xfrm>
        </p:spPr>
        <p:txBody>
          <a:bodyPr/>
          <a:lstStyle/>
          <a:p>
            <a:pPr eaLnBrk="1" hangingPunct="1"/>
            <a:r>
              <a:rPr lang="en-US" altLang="en-US" dirty="0"/>
              <a:t>Understanding Steganography in Graphics Files (2 of 7)</a:t>
            </a:r>
          </a:p>
        </p:txBody>
      </p:sp>
      <p:sp>
        <p:nvSpPr>
          <p:cNvPr id="4" name="Footer Placeholder 3">
            <a:extLst>
              <a:ext uri="{FF2B5EF4-FFF2-40B4-BE49-F238E27FC236}">
                <a16:creationId xmlns="" xmlns:a16="http://schemas.microsoft.com/office/drawing/2014/main" id="{606672E2-1820-154D-930B-9011F2960C28}"/>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55301" name="Slide Number Placeholder 4">
            <a:extLst>
              <a:ext uri="{FF2B5EF4-FFF2-40B4-BE49-F238E27FC236}">
                <a16:creationId xmlns="" xmlns:a16="http://schemas.microsoft.com/office/drawing/2014/main" id="{9CACD3EE-8B4C-5846-83F4-A9F918E4C037}"/>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5A28CB01-B950-E641-954A-3BC9C89E9E1F}" type="slidenum">
              <a:rPr lang="en-US" altLang="en-US"/>
              <a:pPr eaLnBrk="1" hangingPunct="1"/>
              <a:t>44</a:t>
            </a:fld>
            <a:endParaRPr lang="en-US"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The screenshot shows G F C l web, dot, h t m l – notepad. Line 1. Left angle bracket, h t m l, right angle bracket. Line 2. Left angle bracket, head, right angle bracket. Line 3. Left angle bracket, title, right angle bracket computer forensics and investigations, Left angle bracket, forward slash, title, right angle bracket. Line 4. left angle bracket, forward slash, head, right angle bracket. Line 5. Blank. Line 6. Left angle bracket, input type = open quotes, hidden, close quotes, name = open quotes, message, close quotes, value = open quotes, This is an example of how you could communicate using web pages, close quotes, right angle bracket. Line 7. Left angle bracket, body, right angle bracket. Line 8. Left angle bracket, h1, right angle bracket, the computer forensics book is using steganography, Left angle bracket, forward slash, h1, right angle bracket. Line 9. Left angle bracket, forward slash, body, right angle bracket. Line 10. Left angle bracket, forward slash, h t m l, right angle bracket.   ">
            <a:extLst>
              <a:ext uri="{FF2B5EF4-FFF2-40B4-BE49-F238E27FC236}">
                <a16:creationId xmlns="" xmlns:a16="http://schemas.microsoft.com/office/drawing/2014/main" id="{74904993-4FFE-6149-AA76-FC37389E7E9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30024" y="1670050"/>
            <a:ext cx="6485540" cy="3587750"/>
          </a:xfrm>
        </p:spPr>
      </p:pic>
      <p:sp>
        <p:nvSpPr>
          <p:cNvPr id="56323" name="Rectangle 4">
            <a:extLst>
              <a:ext uri="{FF2B5EF4-FFF2-40B4-BE49-F238E27FC236}">
                <a16:creationId xmlns="" xmlns:a16="http://schemas.microsoft.com/office/drawing/2014/main" id="{98533A96-EA27-4444-A2C5-604B36512E3E}"/>
              </a:ext>
            </a:extLst>
          </p:cNvPr>
          <p:cNvSpPr>
            <a:spLocks noGrp="1" noChangeArrowheads="1"/>
          </p:cNvSpPr>
          <p:nvPr>
            <p:ph type="title"/>
          </p:nvPr>
        </p:nvSpPr>
        <p:spPr>
          <a:xfrm>
            <a:off x="762000" y="83934"/>
            <a:ext cx="8026400" cy="941796"/>
          </a:xfrm>
        </p:spPr>
        <p:txBody>
          <a:bodyPr/>
          <a:lstStyle/>
          <a:p>
            <a:pPr eaLnBrk="1" hangingPunct="1"/>
            <a:r>
              <a:rPr lang="en-US" altLang="en-US" dirty="0"/>
              <a:t>Understanding Steganography in Graphics Files (3 of 7)</a:t>
            </a:r>
          </a:p>
        </p:txBody>
      </p:sp>
      <p:sp>
        <p:nvSpPr>
          <p:cNvPr id="4" name="Footer Placeholder 3">
            <a:extLst>
              <a:ext uri="{FF2B5EF4-FFF2-40B4-BE49-F238E27FC236}">
                <a16:creationId xmlns="" xmlns:a16="http://schemas.microsoft.com/office/drawing/2014/main" id="{4BDA154A-3057-E54D-8595-14134000C946}"/>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56325" name="Slide Number Placeholder 4">
            <a:extLst>
              <a:ext uri="{FF2B5EF4-FFF2-40B4-BE49-F238E27FC236}">
                <a16:creationId xmlns="" xmlns:a16="http://schemas.microsoft.com/office/drawing/2014/main" id="{24B8825B-9BBE-FD41-82E5-E288737E3261}"/>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38FC0CAF-1013-664D-9067-EC24F44C6833}" type="slidenum">
              <a:rPr lang="en-US" altLang="en-US"/>
              <a:pPr eaLnBrk="1" hangingPunct="1"/>
              <a:t>45</a:t>
            </a:fld>
            <a:endParaRPr lang="en-US"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a:extLst>
              <a:ext uri="{FF2B5EF4-FFF2-40B4-BE49-F238E27FC236}">
                <a16:creationId xmlns="" xmlns:a16="http://schemas.microsoft.com/office/drawing/2014/main" id="{106CFDD5-1960-5243-AFFA-A92B020C014C}"/>
              </a:ext>
            </a:extLst>
          </p:cNvPr>
          <p:cNvSpPr>
            <a:spLocks noGrp="1" noChangeArrowheads="1"/>
          </p:cNvSpPr>
          <p:nvPr>
            <p:ph idx="1"/>
          </p:nvPr>
        </p:nvSpPr>
        <p:spPr>
          <a:xfrm>
            <a:off x="365125" y="1538288"/>
            <a:ext cx="8415338" cy="2885405"/>
          </a:xfrm>
        </p:spPr>
        <p:txBody>
          <a:bodyPr/>
          <a:lstStyle/>
          <a:p>
            <a:pPr eaLnBrk="1" hangingPunct="1"/>
            <a:r>
              <a:rPr lang="en-US" altLang="en-US" dirty="0"/>
              <a:t>Substitution</a:t>
            </a:r>
          </a:p>
          <a:p>
            <a:pPr lvl="1" eaLnBrk="1" hangingPunct="1"/>
            <a:r>
              <a:rPr lang="en-US" altLang="en-US" dirty="0"/>
              <a:t>Replaces bits of the host file with other bits of data</a:t>
            </a:r>
          </a:p>
          <a:p>
            <a:pPr lvl="1" eaLnBrk="1" hangingPunct="1"/>
            <a:r>
              <a:rPr lang="en-US" altLang="en-US" dirty="0"/>
              <a:t>Usually change the last two LSBs (</a:t>
            </a:r>
            <a:r>
              <a:rPr lang="en-US" altLang="en-US" b="1" dirty="0"/>
              <a:t>least significant bit</a:t>
            </a:r>
            <a:r>
              <a:rPr lang="en-US" altLang="en-US" dirty="0"/>
              <a:t>)</a:t>
            </a:r>
          </a:p>
          <a:p>
            <a:pPr lvl="1" eaLnBrk="1" hangingPunct="1"/>
            <a:r>
              <a:rPr lang="en-US" altLang="en-US" dirty="0"/>
              <a:t>Detected with steganalysis tools (a.k.a - steg tools)</a:t>
            </a:r>
            <a:endParaRPr lang="en-US" altLang="en-US" b="1" dirty="0"/>
          </a:p>
          <a:p>
            <a:pPr eaLnBrk="1" hangingPunct="1"/>
            <a:r>
              <a:rPr lang="en-US" altLang="en-US" dirty="0"/>
              <a:t>You should inspect all files for evidence of steganography</a:t>
            </a:r>
          </a:p>
          <a:p>
            <a:pPr eaLnBrk="1" hangingPunct="1"/>
            <a:r>
              <a:rPr lang="en-US" altLang="en-US" dirty="0"/>
              <a:t>Clues to look for:</a:t>
            </a:r>
          </a:p>
          <a:p>
            <a:pPr lvl="1" eaLnBrk="1" hangingPunct="1"/>
            <a:r>
              <a:rPr lang="en-US" altLang="en-US" dirty="0"/>
              <a:t>Duplicate files with different hash values</a:t>
            </a:r>
          </a:p>
          <a:p>
            <a:pPr lvl="1" eaLnBrk="1" hangingPunct="1"/>
            <a:r>
              <a:rPr lang="en-US" altLang="en-US" dirty="0"/>
              <a:t>Steganography programs installed on suspect’s drive</a:t>
            </a:r>
          </a:p>
        </p:txBody>
      </p:sp>
      <p:sp>
        <p:nvSpPr>
          <p:cNvPr id="57347" name="Rectangle 2">
            <a:extLst>
              <a:ext uri="{FF2B5EF4-FFF2-40B4-BE49-F238E27FC236}">
                <a16:creationId xmlns="" xmlns:a16="http://schemas.microsoft.com/office/drawing/2014/main" id="{E71EF26D-2C31-2E47-8915-E653112BA415}"/>
              </a:ext>
            </a:extLst>
          </p:cNvPr>
          <p:cNvSpPr>
            <a:spLocks noGrp="1" noChangeArrowheads="1"/>
          </p:cNvSpPr>
          <p:nvPr>
            <p:ph type="title"/>
          </p:nvPr>
        </p:nvSpPr>
        <p:spPr>
          <a:xfrm>
            <a:off x="762000" y="83934"/>
            <a:ext cx="8026400" cy="941796"/>
          </a:xfrm>
        </p:spPr>
        <p:txBody>
          <a:bodyPr/>
          <a:lstStyle/>
          <a:p>
            <a:pPr eaLnBrk="1" hangingPunct="1"/>
            <a:r>
              <a:rPr lang="en-US" altLang="en-US" dirty="0"/>
              <a:t>Understanding Steganography in Graphics Files (4 of 7)</a:t>
            </a:r>
          </a:p>
        </p:txBody>
      </p:sp>
      <p:sp>
        <p:nvSpPr>
          <p:cNvPr id="4" name="Footer Placeholder 3">
            <a:extLst>
              <a:ext uri="{FF2B5EF4-FFF2-40B4-BE49-F238E27FC236}">
                <a16:creationId xmlns="" xmlns:a16="http://schemas.microsoft.com/office/drawing/2014/main" id="{9010160A-895B-5D48-AC12-5AF9DF4A464A}"/>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57349" name="Slide Number Placeholder 4">
            <a:extLst>
              <a:ext uri="{FF2B5EF4-FFF2-40B4-BE49-F238E27FC236}">
                <a16:creationId xmlns="" xmlns:a16="http://schemas.microsoft.com/office/drawing/2014/main" id="{590C170A-E8FA-EA48-9727-B6D84DFE85A0}"/>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ADC739D5-C434-FF44-8EB4-E27E1184B1BA}" type="slidenum">
              <a:rPr lang="en-US" altLang="en-US"/>
              <a:pPr eaLnBrk="1" hangingPunct="1"/>
              <a:t>46</a:t>
            </a:fld>
            <a:endParaRPr lang="en-US" alt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62000" y="81393"/>
            <a:ext cx="8026400" cy="945965"/>
          </a:xfrm>
        </p:spPr>
        <p:txBody>
          <a:bodyPr/>
          <a:lstStyle/>
          <a:p>
            <a:r>
              <a:rPr lang="en-US" altLang="en-US" dirty="0"/>
              <a:t>Understanding Steganography in Graphics Files (5 of 7)</a:t>
            </a:r>
            <a:endParaRPr lang="en-US" dirty="0"/>
          </a:p>
        </p:txBody>
      </p:sp>
      <p:sp>
        <p:nvSpPr>
          <p:cNvPr id="4" name="Footer Placeholder 3"/>
          <p:cNvSpPr>
            <a:spLocks noGrp="1"/>
          </p:cNvSpPr>
          <p:nvPr>
            <p:ph type="ftr" sz="quarter" idx="10"/>
          </p:nvPr>
        </p:nvSpPr>
        <p:spPr/>
        <p:txBody>
          <a:bodyPr/>
          <a:lstStyle/>
          <a:p>
            <a:pPr>
              <a:defRPr/>
            </a:pPr>
            <a:r>
              <a:rPr lang="en-US" smtClean="0"/>
              <a:t>© 2019 Cengage. All Rights Reserved. May not be copied, scanned, or duplicated, in whole or in part, except for use as permitted in a license distributed with a certain product or service or otherwise on a password-protected website for classroom use.</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560292089"/>
              </p:ext>
            </p:extLst>
          </p:nvPr>
        </p:nvGraphicFramePr>
        <p:xfrm>
          <a:off x="1600200" y="2181860"/>
          <a:ext cx="5943600" cy="2494280"/>
        </p:xfrm>
        <a:graphic>
          <a:graphicData uri="http://schemas.openxmlformats.org/drawingml/2006/table">
            <a:tbl>
              <a:tblPr firstRow="1" bandRow="1">
                <a:tableStyleId>{5C22544A-7EE6-4342-B048-85BDC9FD1C3A}</a:tableStyleId>
              </a:tblPr>
              <a:tblGrid>
                <a:gridCol w="1625772"/>
                <a:gridCol w="4317828"/>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Table 8-1</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Bit breakdown of a secret message</a:t>
                      </a:r>
                    </a:p>
                    <a:p>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Original Pixel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000000"/>
                          </a:solidFill>
                          <a:effectLst/>
                          <a:uLnTx/>
                          <a:uFillTx/>
                          <a:latin typeface="+mn-lt"/>
                          <a:ea typeface="+mn-ea"/>
                          <a:cs typeface="+mn-cs"/>
                        </a:rPr>
                        <a:t>Altered Pixel</a:t>
                      </a:r>
                    </a:p>
                  </a:txBody>
                  <a:tcPr/>
                </a:tc>
              </a:tr>
              <a:tr h="370840">
                <a:tc>
                  <a:txBody>
                    <a:bodyPr/>
                    <a:lstStyle/>
                    <a:p>
                      <a:r>
                        <a:rPr lang="en-US" dirty="0" smtClean="0"/>
                        <a:t>1010 1010</a:t>
                      </a:r>
                      <a:endParaRPr lang="en-US" dirty="0"/>
                    </a:p>
                  </a:txBody>
                  <a:tcPr/>
                </a:tc>
                <a:tc>
                  <a:txBody>
                    <a:bodyPr/>
                    <a:lstStyle/>
                    <a:p>
                      <a:r>
                        <a:rPr lang="en-US" dirty="0" smtClean="0"/>
                        <a:t>1010 1001</a:t>
                      </a:r>
                      <a:endParaRPr lang="en-US" dirty="0"/>
                    </a:p>
                  </a:txBody>
                  <a:tcPr/>
                </a:tc>
              </a:tr>
              <a:tr h="370840">
                <a:tc>
                  <a:txBody>
                    <a:bodyPr/>
                    <a:lstStyle/>
                    <a:p>
                      <a:r>
                        <a:rPr lang="en-US" dirty="0" smtClean="0"/>
                        <a:t>1001 1101</a:t>
                      </a:r>
                      <a:endParaRPr lang="en-US" dirty="0"/>
                    </a:p>
                  </a:txBody>
                  <a:tcPr/>
                </a:tc>
                <a:tc>
                  <a:txBody>
                    <a:bodyPr/>
                    <a:lstStyle/>
                    <a:p>
                      <a:r>
                        <a:rPr lang="en-US" dirty="0" smtClean="0"/>
                        <a:t>1001</a:t>
                      </a:r>
                      <a:r>
                        <a:rPr lang="en-US" baseline="0" dirty="0" smtClean="0"/>
                        <a:t> 1110</a:t>
                      </a:r>
                      <a:endParaRPr lang="en-US" dirty="0"/>
                    </a:p>
                  </a:txBody>
                  <a:tcPr/>
                </a:tc>
              </a:tr>
              <a:tr h="370840">
                <a:tc>
                  <a:txBody>
                    <a:bodyPr/>
                    <a:lstStyle/>
                    <a:p>
                      <a:r>
                        <a:rPr lang="en-US" dirty="0" smtClean="0"/>
                        <a:t>1111 0000</a:t>
                      </a:r>
                      <a:endParaRPr lang="en-US" dirty="0"/>
                    </a:p>
                  </a:txBody>
                  <a:tcPr/>
                </a:tc>
                <a:tc>
                  <a:txBody>
                    <a:bodyPr/>
                    <a:lstStyle/>
                    <a:p>
                      <a:r>
                        <a:rPr lang="en-US" dirty="0" smtClean="0"/>
                        <a:t>1111 0011</a:t>
                      </a:r>
                      <a:endParaRPr lang="en-US" dirty="0"/>
                    </a:p>
                  </a:txBody>
                  <a:tcPr/>
                </a:tc>
              </a:tr>
              <a:tr h="370840">
                <a:tc>
                  <a:txBody>
                    <a:bodyPr/>
                    <a:lstStyle/>
                    <a:p>
                      <a:r>
                        <a:rPr lang="en-US" dirty="0" smtClean="0"/>
                        <a:t>0011 1111</a:t>
                      </a:r>
                      <a:endParaRPr lang="en-US" dirty="0"/>
                    </a:p>
                  </a:txBody>
                  <a:tcPr/>
                </a:tc>
                <a:tc>
                  <a:txBody>
                    <a:bodyPr/>
                    <a:lstStyle/>
                    <a:p>
                      <a:r>
                        <a:rPr lang="en-US" dirty="0" smtClean="0"/>
                        <a:t>0011 1100</a:t>
                      </a:r>
                      <a:endParaRPr lang="en-US" dirty="0"/>
                    </a:p>
                  </a:txBody>
                  <a:tcPr/>
                </a:tc>
              </a:tr>
            </a:tbl>
          </a:graphicData>
        </a:graphic>
      </p:graphicFrame>
    </p:spTree>
    <p:extLst>
      <p:ext uri="{BB962C8B-B14F-4D97-AF65-F5344CB8AC3E}">
        <p14:creationId xmlns:p14="http://schemas.microsoft.com/office/powerpoint/2010/main" val="2973019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Original and altered images">
            <a:extLst>
              <a:ext uri="{FF2B5EF4-FFF2-40B4-BE49-F238E27FC236}">
                <a16:creationId xmlns="" xmlns:a16="http://schemas.microsoft.com/office/drawing/2014/main" id="{B51FC06F-DD74-9040-B4B5-AF716AA564B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34340" y="1670050"/>
            <a:ext cx="6876908" cy="3282950"/>
          </a:xfrm>
        </p:spPr>
      </p:pic>
      <p:sp>
        <p:nvSpPr>
          <p:cNvPr id="59395" name="Rectangle 6">
            <a:extLst>
              <a:ext uri="{FF2B5EF4-FFF2-40B4-BE49-F238E27FC236}">
                <a16:creationId xmlns="" xmlns:a16="http://schemas.microsoft.com/office/drawing/2014/main" id="{9E0E0071-1670-D249-ABD0-647B9D865C18}"/>
              </a:ext>
            </a:extLst>
          </p:cNvPr>
          <p:cNvSpPr>
            <a:spLocks noGrp="1" noChangeArrowheads="1"/>
          </p:cNvSpPr>
          <p:nvPr>
            <p:ph type="title"/>
          </p:nvPr>
        </p:nvSpPr>
        <p:spPr>
          <a:xfrm>
            <a:off x="762000" y="83934"/>
            <a:ext cx="8026400" cy="941796"/>
          </a:xfrm>
        </p:spPr>
        <p:txBody>
          <a:bodyPr/>
          <a:lstStyle/>
          <a:p>
            <a:pPr eaLnBrk="1" hangingPunct="1"/>
            <a:r>
              <a:rPr lang="en-US" altLang="en-US" dirty="0"/>
              <a:t>Understanding Steganography in Graphics Files (6 of 7)</a:t>
            </a:r>
          </a:p>
        </p:txBody>
      </p:sp>
      <p:sp>
        <p:nvSpPr>
          <p:cNvPr id="4" name="Footer Placeholder 3">
            <a:extLst>
              <a:ext uri="{FF2B5EF4-FFF2-40B4-BE49-F238E27FC236}">
                <a16:creationId xmlns="" xmlns:a16="http://schemas.microsoft.com/office/drawing/2014/main" id="{BFDEADD5-74A0-564A-86E8-EDA82A409D57}"/>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59397" name="Slide Number Placeholder 4">
            <a:extLst>
              <a:ext uri="{FF2B5EF4-FFF2-40B4-BE49-F238E27FC236}">
                <a16:creationId xmlns="" xmlns:a16="http://schemas.microsoft.com/office/drawing/2014/main" id="{E922D3AC-0F83-5B40-8703-57DD95C1FA50}"/>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668872C6-78C7-3D47-B92B-500EFC719E73}" type="slidenum">
              <a:rPr lang="en-US" altLang="en-US"/>
              <a:pPr eaLnBrk="1" hangingPunct="1"/>
              <a:t>48</a:t>
            </a:fld>
            <a:endParaRPr lang="en-US"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My secret bank accounts: Line 1. Country, Swiss Country . Bank, Swiss National SA Bank. Account No. 26845622. Passcode Y1115AQ. Currency Amt. 1.2 million CHF.  Line 2. Country, Caymen Island. Bank, Caribbean Intn. Bank Ltd. Account No.5589999. Passcode SAMb1M242.  Currency Amt.5.82 million KYD.    Line 3. Country, Malta. Bank, Valletta Nat. Bank Limited. Account No.57896165. Passcode 558TF558.  Currency Amt.2.3 million EUR.  Line 4. Country, Hong Kong. Bank, Chan Wag Bank. Account No.A5AA59. Passcode 665308888. Currency Amt. 8.9 million HKDI.  Line 5. Country, South Africa. Bank, Rand Bank of Cape Town. Account No.6982543. Passcode AAF8.  Currency Amt. 0.53 million ZAL.          ">
            <a:extLst>
              <a:ext uri="{FF2B5EF4-FFF2-40B4-BE49-F238E27FC236}">
                <a16:creationId xmlns="" xmlns:a16="http://schemas.microsoft.com/office/drawing/2014/main" id="{DEC579F9-27CF-6D43-9E31-120DFD293F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5824" y="2051050"/>
            <a:ext cx="7793940" cy="2368550"/>
          </a:xfrm>
        </p:spPr>
      </p:pic>
      <p:sp>
        <p:nvSpPr>
          <p:cNvPr id="60419" name="Rectangle 6">
            <a:extLst>
              <a:ext uri="{FF2B5EF4-FFF2-40B4-BE49-F238E27FC236}">
                <a16:creationId xmlns="" xmlns:a16="http://schemas.microsoft.com/office/drawing/2014/main" id="{791F4E9A-51B7-9E4E-A9AC-1FE60BC31385}"/>
              </a:ext>
            </a:extLst>
          </p:cNvPr>
          <p:cNvSpPr>
            <a:spLocks noGrp="1" noChangeArrowheads="1"/>
          </p:cNvSpPr>
          <p:nvPr>
            <p:ph type="title"/>
          </p:nvPr>
        </p:nvSpPr>
        <p:spPr>
          <a:xfrm>
            <a:off x="762000" y="83934"/>
            <a:ext cx="8026400" cy="941796"/>
          </a:xfrm>
        </p:spPr>
        <p:txBody>
          <a:bodyPr/>
          <a:lstStyle/>
          <a:p>
            <a:pPr eaLnBrk="1" hangingPunct="1"/>
            <a:r>
              <a:rPr lang="en-US" altLang="en-US" dirty="0"/>
              <a:t>Understanding Steganography in Graphics Files (7 of 7)</a:t>
            </a:r>
          </a:p>
        </p:txBody>
      </p:sp>
      <p:sp>
        <p:nvSpPr>
          <p:cNvPr id="4" name="Footer Placeholder 3">
            <a:extLst>
              <a:ext uri="{FF2B5EF4-FFF2-40B4-BE49-F238E27FC236}">
                <a16:creationId xmlns="" xmlns:a16="http://schemas.microsoft.com/office/drawing/2014/main" id="{7F6F6DEE-79AE-0F4F-AF04-DC48D1F39F94}"/>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60421" name="Slide Number Placeholder 4">
            <a:extLst>
              <a:ext uri="{FF2B5EF4-FFF2-40B4-BE49-F238E27FC236}">
                <a16:creationId xmlns="" xmlns:a16="http://schemas.microsoft.com/office/drawing/2014/main" id="{2134DCE5-9669-D741-A5A7-5ABF0FA20403}"/>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801F8D67-E6F6-5545-ABA6-AAB9F3B9C4DD}" type="slidenum">
              <a:rPr lang="en-US" altLang="en-US"/>
              <a:pPr eaLnBrk="1" hangingPunct="1"/>
              <a:t>49</a:t>
            </a:fld>
            <a:endParaRPr lang="en-US"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a:extLst>
              <a:ext uri="{FF2B5EF4-FFF2-40B4-BE49-F238E27FC236}">
                <a16:creationId xmlns="" xmlns:a16="http://schemas.microsoft.com/office/drawing/2014/main" id="{64A45D65-2133-4E46-9444-325794ECCE1E}"/>
              </a:ext>
            </a:extLst>
          </p:cNvPr>
          <p:cNvSpPr>
            <a:spLocks noGrp="1" noChangeArrowheads="1"/>
          </p:cNvSpPr>
          <p:nvPr>
            <p:ph idx="1"/>
          </p:nvPr>
        </p:nvSpPr>
        <p:spPr>
          <a:xfrm>
            <a:off x="365125" y="1538288"/>
            <a:ext cx="8415338" cy="2099036"/>
          </a:xfrm>
        </p:spPr>
        <p:txBody>
          <a:bodyPr/>
          <a:lstStyle/>
          <a:p>
            <a:pPr eaLnBrk="1" hangingPunct="1"/>
            <a:r>
              <a:rPr lang="en-US" altLang="en-US" dirty="0"/>
              <a:t>Characteristics of vector graphics</a:t>
            </a:r>
          </a:p>
          <a:p>
            <a:pPr lvl="1" eaLnBrk="1" hangingPunct="1"/>
            <a:r>
              <a:rPr lang="en-US" altLang="en-US" dirty="0"/>
              <a:t>Uses lines instead of dots</a:t>
            </a:r>
          </a:p>
          <a:p>
            <a:pPr lvl="1" eaLnBrk="1" hangingPunct="1"/>
            <a:r>
              <a:rPr lang="en-US" altLang="en-US" dirty="0"/>
              <a:t>Store only the calculations for drawing lines and shapes</a:t>
            </a:r>
          </a:p>
          <a:p>
            <a:pPr lvl="1" eaLnBrk="1" hangingPunct="1"/>
            <a:r>
              <a:rPr lang="en-US" altLang="en-US" dirty="0"/>
              <a:t>Smaller than bitmap files</a:t>
            </a:r>
          </a:p>
          <a:p>
            <a:pPr lvl="1" eaLnBrk="1" hangingPunct="1"/>
            <a:r>
              <a:rPr lang="en-US" altLang="en-US" dirty="0"/>
              <a:t>Preserve quality when image is enlarged</a:t>
            </a:r>
          </a:p>
          <a:p>
            <a:pPr eaLnBrk="1" hangingPunct="1"/>
            <a:r>
              <a:rPr lang="en-US" altLang="en-US" dirty="0"/>
              <a:t>CorelDRAW, Adobe Illustrator</a:t>
            </a:r>
          </a:p>
        </p:txBody>
      </p:sp>
      <p:sp>
        <p:nvSpPr>
          <p:cNvPr id="11267" name="Rectangle 2">
            <a:extLst>
              <a:ext uri="{FF2B5EF4-FFF2-40B4-BE49-F238E27FC236}">
                <a16:creationId xmlns="" xmlns:a16="http://schemas.microsoft.com/office/drawing/2014/main" id="{43F1B515-059B-DD4A-82AA-E1DAF9D9714B}"/>
              </a:ext>
            </a:extLst>
          </p:cNvPr>
          <p:cNvSpPr>
            <a:spLocks noGrp="1" noChangeArrowheads="1"/>
          </p:cNvSpPr>
          <p:nvPr>
            <p:ph type="title"/>
          </p:nvPr>
        </p:nvSpPr>
        <p:spPr>
          <a:xfrm>
            <a:off x="762000" y="406400"/>
            <a:ext cx="8026400" cy="296863"/>
          </a:xfrm>
        </p:spPr>
        <p:txBody>
          <a:bodyPr/>
          <a:lstStyle/>
          <a:p>
            <a:pPr eaLnBrk="1" hangingPunct="1"/>
            <a:r>
              <a:rPr lang="en-US" altLang="en-US" dirty="0"/>
              <a:t>Understanding Vector Graphics</a:t>
            </a:r>
          </a:p>
        </p:txBody>
      </p:sp>
      <p:sp>
        <p:nvSpPr>
          <p:cNvPr id="4" name="Footer Placeholder 3">
            <a:extLst>
              <a:ext uri="{FF2B5EF4-FFF2-40B4-BE49-F238E27FC236}">
                <a16:creationId xmlns="" xmlns:a16="http://schemas.microsoft.com/office/drawing/2014/main" id="{23747560-1D21-7E43-BE3D-77E63961800D}"/>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11269" name="Slide Number Placeholder 4">
            <a:extLst>
              <a:ext uri="{FF2B5EF4-FFF2-40B4-BE49-F238E27FC236}">
                <a16:creationId xmlns="" xmlns:a16="http://schemas.microsoft.com/office/drawing/2014/main" id="{C1FEC6E2-77CA-A740-8684-43A980BBCED6}"/>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B2729484-C465-9C44-9736-742BCC28A4AC}" type="slidenum">
              <a:rPr lang="en-US" altLang="en-US"/>
              <a:pPr eaLnBrk="1" hangingPunct="1"/>
              <a:t>5</a:t>
            </a:fld>
            <a:endParaRPr lang="en-US"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3">
            <a:extLst>
              <a:ext uri="{FF2B5EF4-FFF2-40B4-BE49-F238E27FC236}">
                <a16:creationId xmlns="" xmlns:a16="http://schemas.microsoft.com/office/drawing/2014/main" id="{DD7A27CF-DBE4-A449-8C4F-3E6E7004570F}"/>
              </a:ext>
            </a:extLst>
          </p:cNvPr>
          <p:cNvSpPr>
            <a:spLocks noGrp="1" noChangeArrowheads="1"/>
          </p:cNvSpPr>
          <p:nvPr>
            <p:ph idx="1"/>
          </p:nvPr>
        </p:nvSpPr>
        <p:spPr>
          <a:xfrm>
            <a:off x="365125" y="1538288"/>
            <a:ext cx="8415338" cy="1817421"/>
          </a:xfrm>
        </p:spPr>
        <p:txBody>
          <a:bodyPr/>
          <a:lstStyle/>
          <a:p>
            <a:pPr eaLnBrk="1" hangingPunct="1"/>
            <a:r>
              <a:rPr lang="en-US" altLang="en-US" dirty="0"/>
              <a:t>Use steg tools to detect, decode, and record hidden data</a:t>
            </a:r>
          </a:p>
          <a:p>
            <a:pPr eaLnBrk="1" hangingPunct="1"/>
            <a:r>
              <a:rPr lang="en-US" altLang="en-US" dirty="0"/>
              <a:t>Detect variations of the graphic image</a:t>
            </a:r>
          </a:p>
          <a:p>
            <a:pPr lvl="1" eaLnBrk="1" hangingPunct="1"/>
            <a:r>
              <a:rPr lang="en-US" altLang="en-US" dirty="0"/>
              <a:t>When done correctly you cannot detect hidden data in most cases</a:t>
            </a:r>
          </a:p>
          <a:p>
            <a:pPr eaLnBrk="1" hangingPunct="1"/>
            <a:r>
              <a:rPr lang="en-US" altLang="en-US" dirty="0"/>
              <a:t>Check to see whether the file size, image quality, or file extensions have changed</a:t>
            </a:r>
          </a:p>
        </p:txBody>
      </p:sp>
      <p:sp>
        <p:nvSpPr>
          <p:cNvPr id="61443" name="Rectangle 2">
            <a:extLst>
              <a:ext uri="{FF2B5EF4-FFF2-40B4-BE49-F238E27FC236}">
                <a16:creationId xmlns="" xmlns:a16="http://schemas.microsoft.com/office/drawing/2014/main" id="{DD5098ED-7DEE-1742-9E97-44DFC1789C33}"/>
              </a:ext>
            </a:extLst>
          </p:cNvPr>
          <p:cNvSpPr>
            <a:spLocks noGrp="1" noChangeArrowheads="1"/>
          </p:cNvSpPr>
          <p:nvPr>
            <p:ph type="title"/>
          </p:nvPr>
        </p:nvSpPr>
        <p:spPr>
          <a:xfrm>
            <a:off x="762000" y="406400"/>
            <a:ext cx="8026400" cy="296863"/>
          </a:xfrm>
        </p:spPr>
        <p:txBody>
          <a:bodyPr/>
          <a:lstStyle/>
          <a:p>
            <a:pPr eaLnBrk="1" hangingPunct="1"/>
            <a:r>
              <a:rPr lang="en-US" altLang="en-US" dirty="0"/>
              <a:t>Using Steganalysis Tools</a:t>
            </a:r>
          </a:p>
        </p:txBody>
      </p:sp>
      <p:sp>
        <p:nvSpPr>
          <p:cNvPr id="4" name="Footer Placeholder 3">
            <a:extLst>
              <a:ext uri="{FF2B5EF4-FFF2-40B4-BE49-F238E27FC236}">
                <a16:creationId xmlns="" xmlns:a16="http://schemas.microsoft.com/office/drawing/2014/main" id="{215C169A-1489-6A4B-A3ED-7F6D3089C886}"/>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61445" name="Slide Number Placeholder 4">
            <a:extLst>
              <a:ext uri="{FF2B5EF4-FFF2-40B4-BE49-F238E27FC236}">
                <a16:creationId xmlns="" xmlns:a16="http://schemas.microsoft.com/office/drawing/2014/main" id="{DD0D4CF7-2C13-244E-ADE6-B6D19468D845}"/>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FC87E79E-3C05-CE45-9710-DD2E7AE98B31}" type="slidenum">
              <a:rPr lang="en-US" altLang="en-US"/>
              <a:pPr eaLnBrk="1" hangingPunct="1"/>
              <a:t>50</a:t>
            </a:fld>
            <a:endParaRPr lang="en-US"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a:extLst>
              <a:ext uri="{FF2B5EF4-FFF2-40B4-BE49-F238E27FC236}">
                <a16:creationId xmlns="" xmlns:a16="http://schemas.microsoft.com/office/drawing/2014/main" id="{5111F81A-54CC-F946-B3F3-F5CB7EFBD5A2}"/>
              </a:ext>
            </a:extLst>
          </p:cNvPr>
          <p:cNvSpPr>
            <a:spLocks noGrp="1" noChangeArrowheads="1"/>
          </p:cNvSpPr>
          <p:nvPr>
            <p:ph idx="1"/>
          </p:nvPr>
        </p:nvSpPr>
        <p:spPr>
          <a:xfrm>
            <a:off x="365125" y="1538288"/>
            <a:ext cx="8415338" cy="3807196"/>
          </a:xfrm>
        </p:spPr>
        <p:txBody>
          <a:bodyPr/>
          <a:lstStyle/>
          <a:p>
            <a:pPr eaLnBrk="1" hangingPunct="1"/>
            <a:r>
              <a:rPr lang="en-US" altLang="en-US" dirty="0"/>
              <a:t>Steganography has been used to protect copyrighted material</a:t>
            </a:r>
          </a:p>
          <a:p>
            <a:pPr lvl="1" eaLnBrk="1" hangingPunct="1"/>
            <a:r>
              <a:rPr lang="en-US" altLang="en-US" dirty="0"/>
              <a:t>By inserting digital watermarks into a file</a:t>
            </a:r>
          </a:p>
          <a:p>
            <a:pPr eaLnBrk="1" hangingPunct="1"/>
            <a:r>
              <a:rPr lang="en-US" altLang="en-US" dirty="0"/>
              <a:t>Digital investigators need to aware of copyright laws</a:t>
            </a:r>
          </a:p>
          <a:p>
            <a:pPr eaLnBrk="1" hangingPunct="1"/>
            <a:r>
              <a:rPr lang="en-US" altLang="en-US" dirty="0"/>
              <a:t>Copyright laws for Internet are not clear</a:t>
            </a:r>
          </a:p>
          <a:p>
            <a:pPr lvl="1" eaLnBrk="1" hangingPunct="1"/>
            <a:r>
              <a:rPr lang="en-US" altLang="en-US" dirty="0"/>
              <a:t>There is no international copyright law</a:t>
            </a:r>
          </a:p>
          <a:p>
            <a:pPr eaLnBrk="1" hangingPunct="1"/>
            <a:r>
              <a:rPr lang="en-US" altLang="en-US" dirty="0"/>
              <a:t>Check the </a:t>
            </a:r>
            <a:r>
              <a:rPr lang="en-US" altLang="en-US" dirty="0">
                <a:hlinkClick r:id="rId2"/>
              </a:rPr>
              <a:t>U.S. Copyright Office</a:t>
            </a:r>
          </a:p>
          <a:p>
            <a:pPr lvl="1" eaLnBrk="1" hangingPunct="1"/>
            <a:r>
              <a:rPr lang="en-US" altLang="en-US" dirty="0"/>
              <a:t>U.S. Copyright Office identifies what can and can’t be covered under copyright law in U.S.</a:t>
            </a:r>
          </a:p>
          <a:p>
            <a:pPr eaLnBrk="1" hangingPunct="1"/>
            <a:r>
              <a:rPr lang="en-US" altLang="en-US" b="1" dirty="0"/>
              <a:t>Fair use</a:t>
            </a:r>
            <a:endParaRPr lang="en-US" altLang="en-US" dirty="0"/>
          </a:p>
          <a:p>
            <a:pPr lvl="1" eaLnBrk="1" hangingPunct="1"/>
            <a:r>
              <a:rPr lang="en-US" altLang="en-US" dirty="0"/>
              <a:t>Another guideline to consider</a:t>
            </a:r>
          </a:p>
        </p:txBody>
      </p:sp>
      <p:sp>
        <p:nvSpPr>
          <p:cNvPr id="62467" name="Rectangle 2">
            <a:extLst>
              <a:ext uri="{FF2B5EF4-FFF2-40B4-BE49-F238E27FC236}">
                <a16:creationId xmlns="" xmlns:a16="http://schemas.microsoft.com/office/drawing/2014/main" id="{591EBA76-21F4-AF44-AF8E-8D50F7A9CE46}"/>
              </a:ext>
            </a:extLst>
          </p:cNvPr>
          <p:cNvSpPr>
            <a:spLocks noGrp="1" noChangeArrowheads="1"/>
          </p:cNvSpPr>
          <p:nvPr>
            <p:ph type="title"/>
          </p:nvPr>
        </p:nvSpPr>
        <p:spPr>
          <a:xfrm>
            <a:off x="762000" y="406400"/>
            <a:ext cx="8026400" cy="296863"/>
          </a:xfrm>
        </p:spPr>
        <p:txBody>
          <a:bodyPr/>
          <a:lstStyle/>
          <a:p>
            <a:pPr eaLnBrk="1" hangingPunct="1"/>
            <a:r>
              <a:rPr lang="en-US" altLang="en-US" dirty="0"/>
              <a:t>Understanding Copyright Issues with Graphics</a:t>
            </a:r>
          </a:p>
        </p:txBody>
      </p:sp>
      <p:sp>
        <p:nvSpPr>
          <p:cNvPr id="4" name="Footer Placeholder 3">
            <a:extLst>
              <a:ext uri="{FF2B5EF4-FFF2-40B4-BE49-F238E27FC236}">
                <a16:creationId xmlns="" xmlns:a16="http://schemas.microsoft.com/office/drawing/2014/main" id="{716B47A9-054D-BE43-990D-EAF641B10EE3}"/>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62469" name="Slide Number Placeholder 4">
            <a:extLst>
              <a:ext uri="{FF2B5EF4-FFF2-40B4-BE49-F238E27FC236}">
                <a16:creationId xmlns="" xmlns:a16="http://schemas.microsoft.com/office/drawing/2014/main" id="{834C2406-350B-ED4C-848C-4C1DD4F6CB1A}"/>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8BA27463-110A-FD4E-A8CB-9401594CD1C9}" type="slidenum">
              <a:rPr lang="en-US" altLang="en-US"/>
              <a:pPr eaLnBrk="1" hangingPunct="1"/>
              <a:t>51</a:t>
            </a:fld>
            <a:endParaRPr lang="en-US"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5" name="Rectangle 3">
            <a:extLst>
              <a:ext uri="{FF2B5EF4-FFF2-40B4-BE49-F238E27FC236}">
                <a16:creationId xmlns="" xmlns:a16="http://schemas.microsoft.com/office/drawing/2014/main" id="{6CE3F3B0-5ADB-EF45-9B18-B0B5839505AC}"/>
              </a:ext>
            </a:extLst>
          </p:cNvPr>
          <p:cNvSpPr>
            <a:spLocks noGrp="1" noChangeArrowheads="1"/>
          </p:cNvSpPr>
          <p:nvPr>
            <p:ph idx="1"/>
          </p:nvPr>
        </p:nvSpPr>
        <p:spPr/>
        <p:txBody>
          <a:bodyPr rtlCol="0"/>
          <a:lstStyle/>
          <a:p>
            <a:pPr eaLnBrk="1" fontAlgn="auto" hangingPunct="1">
              <a:spcAft>
                <a:spcPts val="0"/>
              </a:spcAft>
              <a:defRPr/>
            </a:pPr>
            <a:r>
              <a:rPr lang="en-US" altLang="en-US" dirty="0">
                <a:solidFill>
                  <a:schemeClr val="tx1">
                    <a:lumMod val="75000"/>
                    <a:lumOff val="25000"/>
                  </a:schemeClr>
                </a:solidFill>
              </a:rPr>
              <a:t>Three types of graphics files</a:t>
            </a:r>
          </a:p>
          <a:p>
            <a:pPr lvl="1" eaLnBrk="1" fontAlgn="auto" hangingPunct="1">
              <a:spcAft>
                <a:spcPts val="0"/>
              </a:spcAft>
              <a:defRPr/>
            </a:pPr>
            <a:r>
              <a:rPr lang="en-US" altLang="en-US" dirty="0">
                <a:solidFill>
                  <a:schemeClr val="tx1">
                    <a:lumMod val="75000"/>
                    <a:lumOff val="25000"/>
                  </a:schemeClr>
                </a:solidFill>
              </a:rPr>
              <a:t>Bitmap</a:t>
            </a:r>
          </a:p>
          <a:p>
            <a:pPr lvl="1" eaLnBrk="1" fontAlgn="auto" hangingPunct="1">
              <a:spcAft>
                <a:spcPts val="0"/>
              </a:spcAft>
              <a:defRPr/>
            </a:pPr>
            <a:r>
              <a:rPr lang="en-US" altLang="en-US" dirty="0">
                <a:solidFill>
                  <a:schemeClr val="tx1">
                    <a:lumMod val="75000"/>
                    <a:lumOff val="25000"/>
                  </a:schemeClr>
                </a:solidFill>
              </a:rPr>
              <a:t>Vector</a:t>
            </a:r>
          </a:p>
          <a:p>
            <a:pPr lvl="1" eaLnBrk="1" fontAlgn="auto" hangingPunct="1">
              <a:spcAft>
                <a:spcPts val="0"/>
              </a:spcAft>
              <a:defRPr/>
            </a:pPr>
            <a:r>
              <a:rPr lang="en-US" altLang="en-US" dirty="0">
                <a:solidFill>
                  <a:schemeClr val="tx1">
                    <a:lumMod val="75000"/>
                    <a:lumOff val="25000"/>
                  </a:schemeClr>
                </a:solidFill>
              </a:rPr>
              <a:t>Metafile</a:t>
            </a:r>
          </a:p>
          <a:p>
            <a:pPr eaLnBrk="1" fontAlgn="auto" hangingPunct="1">
              <a:spcAft>
                <a:spcPts val="0"/>
              </a:spcAft>
              <a:defRPr/>
            </a:pPr>
            <a:r>
              <a:rPr lang="en-US" altLang="en-US" dirty="0">
                <a:solidFill>
                  <a:schemeClr val="tx1">
                    <a:lumMod val="75000"/>
                    <a:lumOff val="25000"/>
                  </a:schemeClr>
                </a:solidFill>
              </a:rPr>
              <a:t>Image quality depends on various factors</a:t>
            </a:r>
          </a:p>
          <a:p>
            <a:pPr eaLnBrk="1" fontAlgn="auto" hangingPunct="1">
              <a:spcAft>
                <a:spcPts val="0"/>
              </a:spcAft>
              <a:defRPr/>
            </a:pPr>
            <a:r>
              <a:rPr lang="en-US" altLang="en-US" dirty="0">
                <a:solidFill>
                  <a:schemeClr val="tx1">
                    <a:lumMod val="75000"/>
                    <a:lumOff val="25000"/>
                  </a:schemeClr>
                </a:solidFill>
              </a:rPr>
              <a:t>Standard file formats: .gif, .jpeg, .bmp, and .tif</a:t>
            </a:r>
          </a:p>
          <a:p>
            <a:pPr eaLnBrk="1" fontAlgn="auto" hangingPunct="1">
              <a:spcAft>
                <a:spcPts val="0"/>
              </a:spcAft>
              <a:defRPr/>
            </a:pPr>
            <a:r>
              <a:rPr lang="en-US" altLang="en-US" dirty="0">
                <a:solidFill>
                  <a:schemeClr val="tx1">
                    <a:lumMod val="75000"/>
                    <a:lumOff val="25000"/>
                  </a:schemeClr>
                </a:solidFill>
              </a:rPr>
              <a:t>Nonstandard file formats: .tga, .rtl, .psd, and .svg</a:t>
            </a:r>
          </a:p>
          <a:p>
            <a:pPr eaLnBrk="1" fontAlgn="auto" hangingPunct="1">
              <a:spcAft>
                <a:spcPts val="0"/>
              </a:spcAft>
              <a:defRPr/>
            </a:pPr>
            <a:r>
              <a:rPr lang="en-US" altLang="en-US" dirty="0">
                <a:solidFill>
                  <a:schemeClr val="tx1">
                    <a:lumMod val="75000"/>
                    <a:lumOff val="25000"/>
                  </a:schemeClr>
                </a:solidFill>
              </a:rPr>
              <a:t>Some image formats compress their data</a:t>
            </a:r>
          </a:p>
          <a:p>
            <a:pPr lvl="1" eaLnBrk="1" fontAlgn="auto" hangingPunct="1">
              <a:spcAft>
                <a:spcPts val="0"/>
              </a:spcAft>
              <a:defRPr/>
            </a:pPr>
            <a:r>
              <a:rPr lang="en-US" altLang="en-US" dirty="0">
                <a:solidFill>
                  <a:schemeClr val="tx1">
                    <a:lumMod val="75000"/>
                    <a:lumOff val="25000"/>
                  </a:schemeClr>
                </a:solidFill>
              </a:rPr>
              <a:t>Lossless compression</a:t>
            </a:r>
          </a:p>
          <a:p>
            <a:pPr lvl="1" eaLnBrk="1" fontAlgn="auto" hangingPunct="1">
              <a:spcAft>
                <a:spcPts val="0"/>
              </a:spcAft>
              <a:defRPr/>
            </a:pPr>
            <a:r>
              <a:rPr lang="en-US" altLang="en-US" dirty="0">
                <a:solidFill>
                  <a:schemeClr val="tx1">
                    <a:lumMod val="75000"/>
                    <a:lumOff val="25000"/>
                  </a:schemeClr>
                </a:solidFill>
              </a:rPr>
              <a:t>Lossy compression</a:t>
            </a:r>
          </a:p>
          <a:p>
            <a:pPr marL="0" indent="0" eaLnBrk="1" fontAlgn="auto" hangingPunct="1">
              <a:spcAft>
                <a:spcPts val="0"/>
              </a:spcAft>
              <a:buFontTx/>
              <a:buNone/>
              <a:defRPr/>
            </a:pPr>
            <a:endParaRPr lang="en-US" altLang="en-US" dirty="0">
              <a:solidFill>
                <a:schemeClr val="tx1">
                  <a:lumMod val="75000"/>
                  <a:lumOff val="25000"/>
                </a:schemeClr>
              </a:solidFill>
            </a:endParaRPr>
          </a:p>
        </p:txBody>
      </p:sp>
      <p:sp>
        <p:nvSpPr>
          <p:cNvPr id="63491" name="Rectangle 2">
            <a:extLst>
              <a:ext uri="{FF2B5EF4-FFF2-40B4-BE49-F238E27FC236}">
                <a16:creationId xmlns="" xmlns:a16="http://schemas.microsoft.com/office/drawing/2014/main" id="{45562DB5-9315-8941-BC5F-93A2B0EBE924}"/>
              </a:ext>
            </a:extLst>
          </p:cNvPr>
          <p:cNvSpPr>
            <a:spLocks noGrp="1" noChangeArrowheads="1"/>
          </p:cNvSpPr>
          <p:nvPr>
            <p:ph type="title"/>
          </p:nvPr>
        </p:nvSpPr>
        <p:spPr>
          <a:xfrm>
            <a:off x="762000" y="317331"/>
            <a:ext cx="8026400" cy="475002"/>
          </a:xfrm>
        </p:spPr>
        <p:txBody>
          <a:bodyPr/>
          <a:lstStyle/>
          <a:p>
            <a:pPr eaLnBrk="1" hangingPunct="1"/>
            <a:r>
              <a:rPr lang="en-US" altLang="en-US" dirty="0"/>
              <a:t>Summary (1 of 3)</a:t>
            </a:r>
          </a:p>
        </p:txBody>
      </p:sp>
      <p:sp>
        <p:nvSpPr>
          <p:cNvPr id="4" name="Footer Placeholder 3">
            <a:extLst>
              <a:ext uri="{FF2B5EF4-FFF2-40B4-BE49-F238E27FC236}">
                <a16:creationId xmlns="" xmlns:a16="http://schemas.microsoft.com/office/drawing/2014/main" id="{24A03356-D8BF-A244-B421-44E49DB481F4}"/>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63493" name="Slide Number Placeholder 4">
            <a:extLst>
              <a:ext uri="{FF2B5EF4-FFF2-40B4-BE49-F238E27FC236}">
                <a16:creationId xmlns="" xmlns:a16="http://schemas.microsoft.com/office/drawing/2014/main" id="{4A43F58D-6C04-FE48-9A55-5BC8BD0462B8}"/>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4AA171A0-1136-7049-A440-4A1E2568582C}" type="slidenum">
              <a:rPr lang="en-US" altLang="en-US"/>
              <a:pPr eaLnBrk="1" hangingPunct="1"/>
              <a:t>52</a:t>
            </a:fld>
            <a:endParaRPr lang="en-US" alt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a:extLst>
              <a:ext uri="{FF2B5EF4-FFF2-40B4-BE49-F238E27FC236}">
                <a16:creationId xmlns="" xmlns:a16="http://schemas.microsoft.com/office/drawing/2014/main" id="{200AC6BB-0432-3548-8362-1B58E1780B51}"/>
              </a:ext>
            </a:extLst>
          </p:cNvPr>
          <p:cNvSpPr>
            <a:spLocks noGrp="1" noChangeArrowheads="1"/>
          </p:cNvSpPr>
          <p:nvPr>
            <p:ph idx="1"/>
          </p:nvPr>
        </p:nvSpPr>
        <p:spPr/>
        <p:txBody>
          <a:bodyPr/>
          <a:lstStyle/>
          <a:p>
            <a:pPr eaLnBrk="1" hangingPunct="1"/>
            <a:r>
              <a:rPr lang="en-US" altLang="en-US" dirty="0"/>
              <a:t>Digital camera photos are typically in raw and EXIF JPEG formats</a:t>
            </a:r>
          </a:p>
          <a:p>
            <a:pPr eaLnBrk="1" hangingPunct="1"/>
            <a:r>
              <a:rPr lang="en-US" altLang="en-US" dirty="0"/>
              <a:t>Recovering image files</a:t>
            </a:r>
          </a:p>
          <a:p>
            <a:pPr lvl="1" eaLnBrk="1" hangingPunct="1"/>
            <a:r>
              <a:rPr lang="en-US" altLang="en-US" dirty="0"/>
              <a:t>Carving file fragments</a:t>
            </a:r>
          </a:p>
          <a:p>
            <a:pPr lvl="1" eaLnBrk="1" hangingPunct="1"/>
            <a:r>
              <a:rPr lang="en-US" altLang="en-US" dirty="0"/>
              <a:t>Rebuilding image headers</a:t>
            </a:r>
          </a:p>
          <a:p>
            <a:pPr eaLnBrk="1" hangingPunct="1"/>
            <a:r>
              <a:rPr lang="en-US" altLang="en-US" dirty="0"/>
              <a:t>The Internet is best for learning more about file formats and their extensions</a:t>
            </a:r>
          </a:p>
          <a:p>
            <a:pPr eaLnBrk="1" hangingPunct="1"/>
            <a:r>
              <a:rPr lang="en-US" altLang="en-US" dirty="0"/>
              <a:t>Software</a:t>
            </a:r>
          </a:p>
          <a:p>
            <a:pPr lvl="1" eaLnBrk="1" hangingPunct="1"/>
            <a:r>
              <a:rPr lang="en-US" altLang="en-US" dirty="0"/>
              <a:t>Image editors</a:t>
            </a:r>
          </a:p>
          <a:p>
            <a:pPr lvl="1" eaLnBrk="1" hangingPunct="1"/>
            <a:r>
              <a:rPr lang="en-US" altLang="en-US" dirty="0"/>
              <a:t>Image viewers</a:t>
            </a:r>
          </a:p>
        </p:txBody>
      </p:sp>
      <p:sp>
        <p:nvSpPr>
          <p:cNvPr id="64515" name="Rectangle 2">
            <a:extLst>
              <a:ext uri="{FF2B5EF4-FFF2-40B4-BE49-F238E27FC236}">
                <a16:creationId xmlns="" xmlns:a16="http://schemas.microsoft.com/office/drawing/2014/main" id="{AA042248-AE26-E747-A75F-596217A02B36}"/>
              </a:ext>
            </a:extLst>
          </p:cNvPr>
          <p:cNvSpPr>
            <a:spLocks noGrp="1" noChangeArrowheads="1"/>
          </p:cNvSpPr>
          <p:nvPr>
            <p:ph type="title"/>
          </p:nvPr>
        </p:nvSpPr>
        <p:spPr>
          <a:xfrm>
            <a:off x="762000" y="317331"/>
            <a:ext cx="8026400" cy="475002"/>
          </a:xfrm>
        </p:spPr>
        <p:txBody>
          <a:bodyPr/>
          <a:lstStyle/>
          <a:p>
            <a:pPr eaLnBrk="1" hangingPunct="1"/>
            <a:r>
              <a:rPr lang="en-US" altLang="en-US" dirty="0"/>
              <a:t>Summary (2 of 3)</a:t>
            </a:r>
          </a:p>
        </p:txBody>
      </p:sp>
      <p:sp>
        <p:nvSpPr>
          <p:cNvPr id="4" name="Footer Placeholder 3">
            <a:extLst>
              <a:ext uri="{FF2B5EF4-FFF2-40B4-BE49-F238E27FC236}">
                <a16:creationId xmlns="" xmlns:a16="http://schemas.microsoft.com/office/drawing/2014/main" id="{F82FF2CB-CBF8-1B4F-B6D6-0CFBBD0553B3}"/>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64517" name="Slide Number Placeholder 4">
            <a:extLst>
              <a:ext uri="{FF2B5EF4-FFF2-40B4-BE49-F238E27FC236}">
                <a16:creationId xmlns="" xmlns:a16="http://schemas.microsoft.com/office/drawing/2014/main" id="{1CAC66CF-2E19-154F-8FBB-47CF99C5F35D}"/>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2B0C9FF3-1B08-C047-B7DE-784F0C141005}" type="slidenum">
              <a:rPr lang="en-US" altLang="en-US"/>
              <a:pPr eaLnBrk="1" hangingPunct="1"/>
              <a:t>53</a:t>
            </a:fld>
            <a:endParaRPr lang="en-US" alt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3">
            <a:extLst>
              <a:ext uri="{FF2B5EF4-FFF2-40B4-BE49-F238E27FC236}">
                <a16:creationId xmlns="" xmlns:a16="http://schemas.microsoft.com/office/drawing/2014/main" id="{6D6219A9-9C09-094A-9D2D-918CC4F11521}"/>
              </a:ext>
            </a:extLst>
          </p:cNvPr>
          <p:cNvSpPr>
            <a:spLocks noGrp="1" noChangeArrowheads="1"/>
          </p:cNvSpPr>
          <p:nvPr>
            <p:ph idx="1"/>
          </p:nvPr>
        </p:nvSpPr>
        <p:spPr>
          <a:xfrm>
            <a:off x="365125" y="1538288"/>
            <a:ext cx="8415338" cy="3956468"/>
          </a:xfrm>
        </p:spPr>
        <p:txBody>
          <a:bodyPr/>
          <a:lstStyle/>
          <a:p>
            <a:pPr eaLnBrk="1" hangingPunct="1"/>
            <a:r>
              <a:rPr lang="en-US" altLang="en-US" dirty="0"/>
              <a:t>Steganography</a:t>
            </a:r>
          </a:p>
          <a:p>
            <a:pPr lvl="1" eaLnBrk="1" hangingPunct="1"/>
            <a:r>
              <a:rPr lang="en-US" altLang="en-US" dirty="0"/>
              <a:t>Hides information inside image files</a:t>
            </a:r>
          </a:p>
          <a:p>
            <a:pPr lvl="1" eaLnBrk="1" hangingPunct="1"/>
            <a:r>
              <a:rPr lang="en-US" altLang="en-US" dirty="0"/>
              <a:t>Forms</a:t>
            </a:r>
          </a:p>
          <a:p>
            <a:pPr lvl="2" eaLnBrk="1" hangingPunct="1"/>
            <a:r>
              <a:rPr lang="en-US" altLang="en-US" dirty="0"/>
              <a:t>Insertion</a:t>
            </a:r>
          </a:p>
          <a:p>
            <a:pPr lvl="2" eaLnBrk="1" hangingPunct="1"/>
            <a:r>
              <a:rPr lang="en-US" altLang="en-US" dirty="0"/>
              <a:t>Substitution</a:t>
            </a:r>
          </a:p>
          <a:p>
            <a:pPr eaLnBrk="1" hangingPunct="1"/>
            <a:r>
              <a:rPr lang="en-US" altLang="en-US" dirty="0"/>
              <a:t>Steganalysis</a:t>
            </a:r>
          </a:p>
          <a:p>
            <a:pPr lvl="1" eaLnBrk="1" hangingPunct="1"/>
            <a:r>
              <a:rPr lang="en-US" altLang="en-US" dirty="0"/>
              <a:t>Finds whether image files hide information</a:t>
            </a:r>
          </a:p>
          <a:p>
            <a:r>
              <a:rPr lang="en-US" dirty="0"/>
              <a:t>Fair use allows using copyrighted material for noncommercial or educational purposes without having to compensate the material’s originator or owner</a:t>
            </a:r>
          </a:p>
          <a:p>
            <a:pPr eaLnBrk="1" hangingPunct="1"/>
            <a:endParaRPr lang="en-US" altLang="en-US" dirty="0"/>
          </a:p>
          <a:p>
            <a:pPr eaLnBrk="1" hangingPunct="1"/>
            <a:endParaRPr lang="en-US" altLang="en-US" dirty="0"/>
          </a:p>
        </p:txBody>
      </p:sp>
      <p:sp>
        <p:nvSpPr>
          <p:cNvPr id="65539" name="Rectangle 2">
            <a:extLst>
              <a:ext uri="{FF2B5EF4-FFF2-40B4-BE49-F238E27FC236}">
                <a16:creationId xmlns="" xmlns:a16="http://schemas.microsoft.com/office/drawing/2014/main" id="{3C829885-7E26-434B-BF00-411D731F74AE}"/>
              </a:ext>
            </a:extLst>
          </p:cNvPr>
          <p:cNvSpPr>
            <a:spLocks noGrp="1" noChangeArrowheads="1"/>
          </p:cNvSpPr>
          <p:nvPr>
            <p:ph type="title"/>
          </p:nvPr>
        </p:nvSpPr>
        <p:spPr>
          <a:xfrm>
            <a:off x="762000" y="317331"/>
            <a:ext cx="8026400" cy="475002"/>
          </a:xfrm>
        </p:spPr>
        <p:txBody>
          <a:bodyPr/>
          <a:lstStyle/>
          <a:p>
            <a:pPr eaLnBrk="1" hangingPunct="1"/>
            <a:r>
              <a:rPr lang="en-US" altLang="en-US" dirty="0"/>
              <a:t>Summary (3 of 3) </a:t>
            </a:r>
          </a:p>
        </p:txBody>
      </p:sp>
      <p:sp>
        <p:nvSpPr>
          <p:cNvPr id="4" name="Footer Placeholder 3">
            <a:extLst>
              <a:ext uri="{FF2B5EF4-FFF2-40B4-BE49-F238E27FC236}">
                <a16:creationId xmlns="" xmlns:a16="http://schemas.microsoft.com/office/drawing/2014/main" id="{079108B6-22EE-2F46-B6EF-5F2EFF9637DA}"/>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65541" name="Slide Number Placeholder 4">
            <a:extLst>
              <a:ext uri="{FF2B5EF4-FFF2-40B4-BE49-F238E27FC236}">
                <a16:creationId xmlns="" xmlns:a16="http://schemas.microsoft.com/office/drawing/2014/main" id="{AEB801DC-23AE-3C4B-972A-1A0E051CEAA4}"/>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B207310A-F49F-FA48-9677-F9C1BCBC8BD1}" type="slidenum">
              <a:rPr lang="en-US" altLang="en-US"/>
              <a:pPr eaLnBrk="1" hangingPunct="1"/>
              <a:t>54</a:t>
            </a:fld>
            <a:endParaRPr lang="en-US"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a:extLst>
              <a:ext uri="{FF2B5EF4-FFF2-40B4-BE49-F238E27FC236}">
                <a16:creationId xmlns="" xmlns:a16="http://schemas.microsoft.com/office/drawing/2014/main" id="{AE5EA5E3-2A96-E043-944F-BAA687C0BF5F}"/>
              </a:ext>
            </a:extLst>
          </p:cNvPr>
          <p:cNvSpPr>
            <a:spLocks noGrp="1" noChangeArrowheads="1"/>
          </p:cNvSpPr>
          <p:nvPr>
            <p:ph idx="1"/>
          </p:nvPr>
        </p:nvSpPr>
        <p:spPr>
          <a:xfrm>
            <a:off x="365125" y="1538288"/>
            <a:ext cx="8415338" cy="1865126"/>
          </a:xfrm>
        </p:spPr>
        <p:txBody>
          <a:bodyPr/>
          <a:lstStyle/>
          <a:p>
            <a:pPr eaLnBrk="1" hangingPunct="1"/>
            <a:r>
              <a:rPr lang="en-US" altLang="en-US" dirty="0"/>
              <a:t>Metafile graphics combine raster and vector graphics</a:t>
            </a:r>
          </a:p>
          <a:p>
            <a:pPr eaLnBrk="1" hangingPunct="1"/>
            <a:r>
              <a:rPr lang="en-US" altLang="en-US" dirty="0"/>
              <a:t>Example</a:t>
            </a:r>
          </a:p>
          <a:p>
            <a:pPr lvl="1" eaLnBrk="1" hangingPunct="1"/>
            <a:r>
              <a:rPr lang="en-US" altLang="en-US" dirty="0"/>
              <a:t>Scanned photo (bitmap) with text or arrows (vector)</a:t>
            </a:r>
          </a:p>
          <a:p>
            <a:pPr eaLnBrk="1" hangingPunct="1"/>
            <a:r>
              <a:rPr lang="en-US" altLang="en-US" dirty="0"/>
              <a:t>Share advantages and disadvantages of both types</a:t>
            </a:r>
          </a:p>
          <a:p>
            <a:pPr lvl="1" eaLnBrk="1" hangingPunct="1"/>
            <a:r>
              <a:rPr lang="en-US" altLang="en-US" dirty="0"/>
              <a:t>When enlarged, bitmap part loses quality</a:t>
            </a:r>
          </a:p>
        </p:txBody>
      </p:sp>
      <p:sp>
        <p:nvSpPr>
          <p:cNvPr id="12291" name="Rectangle 2">
            <a:extLst>
              <a:ext uri="{FF2B5EF4-FFF2-40B4-BE49-F238E27FC236}">
                <a16:creationId xmlns="" xmlns:a16="http://schemas.microsoft.com/office/drawing/2014/main" id="{B8306155-A270-3646-B9E9-77E048BE9A55}"/>
              </a:ext>
            </a:extLst>
          </p:cNvPr>
          <p:cNvSpPr>
            <a:spLocks noGrp="1" noChangeArrowheads="1"/>
          </p:cNvSpPr>
          <p:nvPr>
            <p:ph type="title"/>
          </p:nvPr>
        </p:nvSpPr>
        <p:spPr>
          <a:xfrm>
            <a:off x="762000" y="406400"/>
            <a:ext cx="8026400" cy="296863"/>
          </a:xfrm>
        </p:spPr>
        <p:txBody>
          <a:bodyPr/>
          <a:lstStyle/>
          <a:p>
            <a:pPr eaLnBrk="1" hangingPunct="1"/>
            <a:r>
              <a:rPr lang="en-US" altLang="en-US" dirty="0"/>
              <a:t>Understanding Metafile Graphics</a:t>
            </a:r>
          </a:p>
        </p:txBody>
      </p:sp>
      <p:sp>
        <p:nvSpPr>
          <p:cNvPr id="4" name="Footer Placeholder 3">
            <a:extLst>
              <a:ext uri="{FF2B5EF4-FFF2-40B4-BE49-F238E27FC236}">
                <a16:creationId xmlns="" xmlns:a16="http://schemas.microsoft.com/office/drawing/2014/main" id="{D6E2B2F3-88B0-D444-A7CB-C72328DAA5F4}"/>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12293" name="Slide Number Placeholder 4">
            <a:extLst>
              <a:ext uri="{FF2B5EF4-FFF2-40B4-BE49-F238E27FC236}">
                <a16:creationId xmlns="" xmlns:a16="http://schemas.microsoft.com/office/drawing/2014/main" id="{9909FFBA-25A1-4744-B914-981799AC1A0C}"/>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7C5BE80F-7BAF-C44E-872B-D96A7F0060C1}" type="slidenum">
              <a:rPr lang="en-US" altLang="en-US"/>
              <a:pPr eaLnBrk="1" hangingPunct="1"/>
              <a:t>6</a:t>
            </a:fld>
            <a:endParaRPr lang="en-US"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a:extLst>
              <a:ext uri="{FF2B5EF4-FFF2-40B4-BE49-F238E27FC236}">
                <a16:creationId xmlns="" xmlns:a16="http://schemas.microsoft.com/office/drawing/2014/main" id="{DADC65A8-9CF3-7047-BCE1-E21FD239903A}"/>
              </a:ext>
            </a:extLst>
          </p:cNvPr>
          <p:cNvSpPr>
            <a:spLocks noGrp="1" noChangeArrowheads="1"/>
          </p:cNvSpPr>
          <p:nvPr>
            <p:ph idx="1"/>
          </p:nvPr>
        </p:nvSpPr>
        <p:spPr>
          <a:xfrm>
            <a:off x="365125" y="1538288"/>
            <a:ext cx="8415338" cy="3202415"/>
          </a:xfrm>
        </p:spPr>
        <p:txBody>
          <a:bodyPr/>
          <a:lstStyle/>
          <a:p>
            <a:pPr eaLnBrk="1" hangingPunct="1"/>
            <a:r>
              <a:rPr lang="en-US" altLang="en-US" b="1" dirty="0"/>
              <a:t>Standard graphics file formats</a:t>
            </a:r>
          </a:p>
          <a:p>
            <a:pPr lvl="1" eaLnBrk="1" hangingPunct="1"/>
            <a:r>
              <a:rPr lang="en-US" altLang="en-US" dirty="0"/>
              <a:t>Standard bitmap file formats</a:t>
            </a:r>
          </a:p>
          <a:p>
            <a:pPr lvl="2" eaLnBrk="1" hangingPunct="1"/>
            <a:r>
              <a:rPr lang="en-US" altLang="en-US" sz="1800" dirty="0"/>
              <a:t>Portable Network Graphic (.png)</a:t>
            </a:r>
          </a:p>
          <a:p>
            <a:pPr lvl="2" eaLnBrk="1" hangingPunct="1"/>
            <a:r>
              <a:rPr lang="en-US" altLang="en-US" sz="1800" dirty="0"/>
              <a:t>Graphic Interchange Format (.gif)</a:t>
            </a:r>
          </a:p>
          <a:p>
            <a:pPr lvl="2" eaLnBrk="1" hangingPunct="1"/>
            <a:r>
              <a:rPr lang="en-US" altLang="en-US" sz="1800" dirty="0"/>
              <a:t>Joint Photographic Experts Group (.jpeg, .jpg)</a:t>
            </a:r>
          </a:p>
          <a:p>
            <a:pPr lvl="2" eaLnBrk="1" hangingPunct="1"/>
            <a:r>
              <a:rPr lang="en-US" altLang="en-US" sz="1800" dirty="0"/>
              <a:t>Tagged Image File Format (.tiff, .tif)</a:t>
            </a:r>
          </a:p>
          <a:p>
            <a:pPr lvl="2" eaLnBrk="1" hangingPunct="1"/>
            <a:r>
              <a:rPr lang="en-US" altLang="en-US" sz="1800" dirty="0"/>
              <a:t>Window Bitmap (.bmp)</a:t>
            </a:r>
          </a:p>
          <a:p>
            <a:pPr lvl="1" eaLnBrk="1" hangingPunct="1"/>
            <a:r>
              <a:rPr lang="en-US" altLang="en-US" dirty="0"/>
              <a:t>Standard vector file formats</a:t>
            </a:r>
          </a:p>
          <a:p>
            <a:pPr lvl="2" eaLnBrk="1" hangingPunct="1"/>
            <a:r>
              <a:rPr lang="en-US" altLang="en-US" sz="1800" dirty="0"/>
              <a:t>Hewlett Packard Graphics Language (.hpgl)</a:t>
            </a:r>
          </a:p>
          <a:p>
            <a:pPr lvl="2" eaLnBrk="1" hangingPunct="1"/>
            <a:r>
              <a:rPr lang="en-US" altLang="en-US" sz="1800" dirty="0"/>
              <a:t>Autocad (.dxf)</a:t>
            </a:r>
          </a:p>
        </p:txBody>
      </p:sp>
      <p:sp>
        <p:nvSpPr>
          <p:cNvPr id="13315" name="Rectangle 2">
            <a:extLst>
              <a:ext uri="{FF2B5EF4-FFF2-40B4-BE49-F238E27FC236}">
                <a16:creationId xmlns="" xmlns:a16="http://schemas.microsoft.com/office/drawing/2014/main" id="{8362AE01-E971-144A-AEAD-8CF07159CD8E}"/>
              </a:ext>
            </a:extLst>
          </p:cNvPr>
          <p:cNvSpPr>
            <a:spLocks noGrp="1" noChangeArrowheads="1"/>
          </p:cNvSpPr>
          <p:nvPr>
            <p:ph type="title"/>
          </p:nvPr>
        </p:nvSpPr>
        <p:spPr>
          <a:xfrm>
            <a:off x="762000" y="83934"/>
            <a:ext cx="8026400" cy="941796"/>
          </a:xfrm>
        </p:spPr>
        <p:txBody>
          <a:bodyPr/>
          <a:lstStyle/>
          <a:p>
            <a:pPr eaLnBrk="1" hangingPunct="1"/>
            <a:r>
              <a:rPr lang="en-US" altLang="en-US" dirty="0"/>
              <a:t>Understanding Graphics File Formats (1 of 2)</a:t>
            </a:r>
          </a:p>
        </p:txBody>
      </p:sp>
      <p:sp>
        <p:nvSpPr>
          <p:cNvPr id="4" name="Footer Placeholder 3">
            <a:extLst>
              <a:ext uri="{FF2B5EF4-FFF2-40B4-BE49-F238E27FC236}">
                <a16:creationId xmlns="" xmlns:a16="http://schemas.microsoft.com/office/drawing/2014/main" id="{AA7EA3F8-5A40-264D-B615-FC2B9444A462}"/>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13317" name="Slide Number Placeholder 4">
            <a:extLst>
              <a:ext uri="{FF2B5EF4-FFF2-40B4-BE49-F238E27FC236}">
                <a16:creationId xmlns="" xmlns:a16="http://schemas.microsoft.com/office/drawing/2014/main" id="{93295845-79E1-B64D-8D2A-F478D7009102}"/>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B4B286A4-0A53-7C41-A7A8-DBCAD0F5D3F2}" type="slidenum">
              <a:rPr lang="en-US" altLang="en-US"/>
              <a:pPr eaLnBrk="1" hangingPunct="1"/>
              <a:t>7</a:t>
            </a:fld>
            <a:endParaRPr lang="en-US"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a:extLst>
              <a:ext uri="{FF2B5EF4-FFF2-40B4-BE49-F238E27FC236}">
                <a16:creationId xmlns="" xmlns:a16="http://schemas.microsoft.com/office/drawing/2014/main" id="{0BB75AEA-ABE4-FB47-9077-451FA4522E2D}"/>
              </a:ext>
            </a:extLst>
          </p:cNvPr>
          <p:cNvSpPr>
            <a:spLocks noGrp="1" noChangeArrowheads="1"/>
          </p:cNvSpPr>
          <p:nvPr>
            <p:ph idx="1"/>
          </p:nvPr>
        </p:nvSpPr>
        <p:spPr>
          <a:xfrm>
            <a:off x="365125" y="1538288"/>
            <a:ext cx="8415338" cy="2779222"/>
          </a:xfrm>
        </p:spPr>
        <p:txBody>
          <a:bodyPr/>
          <a:lstStyle/>
          <a:p>
            <a:pPr eaLnBrk="1" hangingPunct="1"/>
            <a:r>
              <a:rPr lang="en-US" altLang="en-US" b="1" dirty="0"/>
              <a:t>Nonstandard graphics file formats</a:t>
            </a:r>
          </a:p>
          <a:p>
            <a:pPr lvl="1" eaLnBrk="1" hangingPunct="1"/>
            <a:r>
              <a:rPr lang="en-US" altLang="en-US" dirty="0"/>
              <a:t>Targa (.tga)</a:t>
            </a:r>
          </a:p>
          <a:p>
            <a:pPr lvl="1" eaLnBrk="1" hangingPunct="1"/>
            <a:r>
              <a:rPr lang="en-US" altLang="en-US" dirty="0"/>
              <a:t>Raster Transfer Language (.rtl)</a:t>
            </a:r>
          </a:p>
          <a:p>
            <a:pPr lvl="1" eaLnBrk="1" hangingPunct="1"/>
            <a:r>
              <a:rPr lang="en-US" altLang="en-US" dirty="0"/>
              <a:t>Adobe Photoshop (.psd) and Illustrator (.ai)</a:t>
            </a:r>
          </a:p>
          <a:p>
            <a:pPr lvl="1" eaLnBrk="1" hangingPunct="1"/>
            <a:r>
              <a:rPr lang="en-US" altLang="en-US" dirty="0"/>
              <a:t>Freehand (.fh11)</a:t>
            </a:r>
          </a:p>
          <a:p>
            <a:pPr lvl="1" eaLnBrk="1" hangingPunct="1"/>
            <a:r>
              <a:rPr lang="en-US" altLang="en-US" dirty="0"/>
              <a:t>Scalable Vector Graphics (.svg)</a:t>
            </a:r>
          </a:p>
          <a:p>
            <a:pPr lvl="1" eaLnBrk="1" hangingPunct="1"/>
            <a:r>
              <a:rPr lang="en-US" altLang="en-US" dirty="0"/>
              <a:t>Paintbrush (.pcx)</a:t>
            </a:r>
          </a:p>
          <a:p>
            <a:pPr eaLnBrk="1" hangingPunct="1"/>
            <a:r>
              <a:rPr lang="en-US" altLang="en-US" dirty="0"/>
              <a:t>Search the Web for software to manipulate unknown image formats</a:t>
            </a:r>
          </a:p>
        </p:txBody>
      </p:sp>
      <p:sp>
        <p:nvSpPr>
          <p:cNvPr id="14339" name="Rectangle 2">
            <a:extLst>
              <a:ext uri="{FF2B5EF4-FFF2-40B4-BE49-F238E27FC236}">
                <a16:creationId xmlns="" xmlns:a16="http://schemas.microsoft.com/office/drawing/2014/main" id="{28D36D81-CF23-D34D-9D24-2916AB0E456E}"/>
              </a:ext>
            </a:extLst>
          </p:cNvPr>
          <p:cNvSpPr>
            <a:spLocks noGrp="1" noChangeArrowheads="1"/>
          </p:cNvSpPr>
          <p:nvPr>
            <p:ph type="title"/>
          </p:nvPr>
        </p:nvSpPr>
        <p:spPr>
          <a:xfrm>
            <a:off x="762000" y="83934"/>
            <a:ext cx="8026400" cy="941796"/>
          </a:xfrm>
        </p:spPr>
        <p:txBody>
          <a:bodyPr/>
          <a:lstStyle/>
          <a:p>
            <a:pPr eaLnBrk="1" hangingPunct="1"/>
            <a:r>
              <a:rPr lang="en-US" altLang="en-US" dirty="0"/>
              <a:t>Understanding Graphics File Formats (2 of 2)</a:t>
            </a:r>
          </a:p>
        </p:txBody>
      </p:sp>
      <p:sp>
        <p:nvSpPr>
          <p:cNvPr id="4" name="Footer Placeholder 3">
            <a:extLst>
              <a:ext uri="{FF2B5EF4-FFF2-40B4-BE49-F238E27FC236}">
                <a16:creationId xmlns="" xmlns:a16="http://schemas.microsoft.com/office/drawing/2014/main" id="{D12F53D4-388E-3C46-9E1D-EFBA1B235F5F}"/>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14341" name="Slide Number Placeholder 4">
            <a:extLst>
              <a:ext uri="{FF2B5EF4-FFF2-40B4-BE49-F238E27FC236}">
                <a16:creationId xmlns="" xmlns:a16="http://schemas.microsoft.com/office/drawing/2014/main" id="{1154DFA8-FAE0-4747-9124-E7C6C9155DF1}"/>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CE0D17D2-9E80-1F47-9C2F-1271F7BF6013}" type="slidenum">
              <a:rPr lang="en-US" altLang="en-US"/>
              <a:pPr eaLnBrk="1" hangingPunct="1"/>
              <a:t>8</a:t>
            </a:fld>
            <a:endParaRPr lang="en-US"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a:extLst>
              <a:ext uri="{FF2B5EF4-FFF2-40B4-BE49-F238E27FC236}">
                <a16:creationId xmlns="" xmlns:a16="http://schemas.microsoft.com/office/drawing/2014/main" id="{CA8B1481-EAB4-764E-A82C-AD07386CB1C4}"/>
              </a:ext>
            </a:extLst>
          </p:cNvPr>
          <p:cNvSpPr>
            <a:spLocks noGrp="1" noChangeArrowheads="1"/>
          </p:cNvSpPr>
          <p:nvPr>
            <p:ph idx="1"/>
          </p:nvPr>
        </p:nvSpPr>
        <p:spPr/>
        <p:txBody>
          <a:bodyPr/>
          <a:lstStyle/>
          <a:p>
            <a:pPr eaLnBrk="1" hangingPunct="1"/>
            <a:r>
              <a:rPr lang="en-US" altLang="en-US" dirty="0"/>
              <a:t>Witnesses or suspects can create their own digital photos</a:t>
            </a:r>
          </a:p>
          <a:p>
            <a:pPr eaLnBrk="1" hangingPunct="1"/>
            <a:r>
              <a:rPr lang="en-US" altLang="en-US" dirty="0"/>
              <a:t>Examining the raw file format</a:t>
            </a:r>
          </a:p>
          <a:p>
            <a:pPr lvl="1" eaLnBrk="1" hangingPunct="1"/>
            <a:r>
              <a:rPr lang="en-US" altLang="en-US" b="1" dirty="0"/>
              <a:t>Raw file format</a:t>
            </a:r>
          </a:p>
          <a:p>
            <a:pPr lvl="2" eaLnBrk="1" hangingPunct="1"/>
            <a:r>
              <a:rPr lang="en-US" altLang="en-US" dirty="0"/>
              <a:t>Referred to as a digital negative</a:t>
            </a:r>
          </a:p>
          <a:p>
            <a:pPr lvl="2" eaLnBrk="1" hangingPunct="1"/>
            <a:r>
              <a:rPr lang="en-US" altLang="en-US" dirty="0"/>
              <a:t>Typically found on many higher-end digital cameras</a:t>
            </a:r>
          </a:p>
          <a:p>
            <a:pPr lvl="1" eaLnBrk="1" hangingPunct="1"/>
            <a:r>
              <a:rPr lang="en-US" altLang="en-US" dirty="0"/>
              <a:t>Sensors in the digital camera simply record pixels on the camera’s memory card</a:t>
            </a:r>
          </a:p>
          <a:p>
            <a:pPr lvl="1" eaLnBrk="1" hangingPunct="1"/>
            <a:r>
              <a:rPr lang="en-US" altLang="en-US" dirty="0"/>
              <a:t>Raw format maintains the best picture quality</a:t>
            </a:r>
          </a:p>
        </p:txBody>
      </p:sp>
      <p:sp>
        <p:nvSpPr>
          <p:cNvPr id="15363" name="Rectangle 2">
            <a:extLst>
              <a:ext uri="{FF2B5EF4-FFF2-40B4-BE49-F238E27FC236}">
                <a16:creationId xmlns="" xmlns:a16="http://schemas.microsoft.com/office/drawing/2014/main" id="{797C37BD-2C16-8E44-9B2D-8CE1AB84CE92}"/>
              </a:ext>
            </a:extLst>
          </p:cNvPr>
          <p:cNvSpPr>
            <a:spLocks noGrp="1" noChangeArrowheads="1"/>
          </p:cNvSpPr>
          <p:nvPr>
            <p:ph type="title"/>
          </p:nvPr>
        </p:nvSpPr>
        <p:spPr>
          <a:xfrm>
            <a:off x="762000" y="83934"/>
            <a:ext cx="8026400" cy="941796"/>
          </a:xfrm>
        </p:spPr>
        <p:txBody>
          <a:bodyPr/>
          <a:lstStyle/>
          <a:p>
            <a:pPr eaLnBrk="1" hangingPunct="1"/>
            <a:r>
              <a:rPr lang="en-US" altLang="en-US" dirty="0"/>
              <a:t>Understanding Digital Photograph File Formats (1 of 8)</a:t>
            </a:r>
          </a:p>
        </p:txBody>
      </p:sp>
      <p:sp>
        <p:nvSpPr>
          <p:cNvPr id="4" name="Footer Placeholder 3">
            <a:extLst>
              <a:ext uri="{FF2B5EF4-FFF2-40B4-BE49-F238E27FC236}">
                <a16:creationId xmlns="" xmlns:a16="http://schemas.microsoft.com/office/drawing/2014/main" id="{69A82B84-98F0-F144-88A8-6CCF5D47BF8A}"/>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15365" name="Slide Number Placeholder 4">
            <a:extLst>
              <a:ext uri="{FF2B5EF4-FFF2-40B4-BE49-F238E27FC236}">
                <a16:creationId xmlns="" xmlns:a16="http://schemas.microsoft.com/office/drawing/2014/main" id="{C911D2D0-A226-3A45-84EF-C20C94020290}"/>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53F4409D-3D6C-2746-A8E6-47F45F517440}" type="slidenum">
              <a:rPr lang="en-US" altLang="en-US"/>
              <a:pPr eaLnBrk="1" hangingPunct="1"/>
              <a:t>9</a:t>
            </a:fld>
            <a:endParaRPr lang="en-US" altLang="en-US" dirty="0"/>
          </a:p>
        </p:txBody>
      </p:sp>
    </p:spTree>
  </p:cSld>
  <p:clrMapOvr>
    <a:masterClrMapping/>
  </p:clrMapOvr>
</p:sld>
</file>

<file path=ppt/theme/theme1.xml><?xml version="1.0" encoding="utf-8"?>
<a:theme xmlns:a="http://schemas.openxmlformats.org/drawingml/2006/main" name="Office Theme">
  <a:themeElements>
    <a:clrScheme name="Cengage">
      <a:dk1>
        <a:srgbClr val="000000"/>
      </a:dk1>
      <a:lt1>
        <a:srgbClr val="FFFFFF"/>
      </a:lt1>
      <a:dk2>
        <a:srgbClr val="000000"/>
      </a:dk2>
      <a:lt2>
        <a:srgbClr val="AAAEB4"/>
      </a:lt2>
      <a:accent1>
        <a:srgbClr val="0D3857"/>
      </a:accent1>
      <a:accent2>
        <a:srgbClr val="055C91"/>
      </a:accent2>
      <a:accent3>
        <a:srgbClr val="81C0DA"/>
      </a:accent3>
      <a:accent4>
        <a:srgbClr val="B0D3DF"/>
      </a:accent4>
      <a:accent5>
        <a:srgbClr val="E0DCCD"/>
      </a:accent5>
      <a:accent6>
        <a:srgbClr val="7C7666"/>
      </a:accent6>
      <a:hlink>
        <a:srgbClr val="055C91"/>
      </a:hlink>
      <a:folHlink>
        <a:srgbClr val="81C0DA"/>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23600</TotalTime>
  <Words>4572</Words>
  <Application>Microsoft Office PowerPoint</Application>
  <PresentationFormat>On-screen Show (4:3)</PresentationFormat>
  <Paragraphs>388</Paragraphs>
  <Slides>54</Slides>
  <Notes>1</Notes>
  <HiddenSlides>0</HiddenSlides>
  <MMClips>0</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Office Theme</vt:lpstr>
      <vt:lpstr>Guide to Computer Forensics  and Investigations Sixth Edition  Chapter 8 </vt:lpstr>
      <vt:lpstr>Objectives</vt:lpstr>
      <vt:lpstr>Recognizing a Graphics File</vt:lpstr>
      <vt:lpstr>Understanding Bitmap and Raster Images</vt:lpstr>
      <vt:lpstr>Understanding Vector Graphics</vt:lpstr>
      <vt:lpstr>Understanding Metafile Graphics</vt:lpstr>
      <vt:lpstr>Understanding Graphics File Formats (1 of 2)</vt:lpstr>
      <vt:lpstr>Understanding Graphics File Formats (2 of 2)</vt:lpstr>
      <vt:lpstr>Understanding Digital Photograph File Formats (1 of 8)</vt:lpstr>
      <vt:lpstr>Understanding Digital Photograph File Formats (2 of 8)</vt:lpstr>
      <vt:lpstr>Understanding Digital Photograph File Formats (3 of 8)</vt:lpstr>
      <vt:lpstr>Understanding Digital Photograph File Formats (4 of 8)</vt:lpstr>
      <vt:lpstr>Understanding Digital Photograph File Formats (5 of 8)</vt:lpstr>
      <vt:lpstr>Understanding Digital Photograph File Formats (6 of 8)</vt:lpstr>
      <vt:lpstr>Understanding Digital Photograph File Formats (7 of 8)</vt:lpstr>
      <vt:lpstr>Understanding Digital Photograph File Formats (8 of 8)</vt:lpstr>
      <vt:lpstr>Understanding Data Compression</vt:lpstr>
      <vt:lpstr>Lossless and Lossy Compression</vt:lpstr>
      <vt:lpstr>Locating and Recovering Graphics Files</vt:lpstr>
      <vt:lpstr>Identifying Graphics File Fragments</vt:lpstr>
      <vt:lpstr>Repairing Damaged Headers (1 of 4)</vt:lpstr>
      <vt:lpstr>Repairing Damaged Headers (2 of 4)</vt:lpstr>
      <vt:lpstr>Repairing Damaged Headers (3 of 4)</vt:lpstr>
      <vt:lpstr>Repairing Damaged Headers (4 of 4)</vt:lpstr>
      <vt:lpstr>Searching for and Carving Data from Unallocated Space (1 of 6)</vt:lpstr>
      <vt:lpstr>Searching for and Carving Data from Unallocated Space (2 of 6)</vt:lpstr>
      <vt:lpstr>Searching for and Carving Data from Unallocated Space (3 of 6)</vt:lpstr>
      <vt:lpstr>Searching for and Carving Data from Unallocated Space (4 of 6)</vt:lpstr>
      <vt:lpstr>Searching for and Carving Data from Unallocated Space (5 of 6)</vt:lpstr>
      <vt:lpstr>Searching for and Carving Data from Unallocated Space (6 of 6)</vt:lpstr>
      <vt:lpstr>Rebuilding File Headers  (1 of 6)</vt:lpstr>
      <vt:lpstr>Rebuilding File Headers (2 of 6)</vt:lpstr>
      <vt:lpstr>Rebuilding File Headers (3 of 6)</vt:lpstr>
      <vt:lpstr>Rebuilding File Headers (4 of 6)</vt:lpstr>
      <vt:lpstr>Rebuilding File Headers (5 of 6)</vt:lpstr>
      <vt:lpstr>Rebuilding File Headers (6 of 6)</vt:lpstr>
      <vt:lpstr>Reconstructing File Fragments</vt:lpstr>
      <vt:lpstr>Identifying Unknown File Formats</vt:lpstr>
      <vt:lpstr>Analyzing Graphics File Headers (1 of 3)</vt:lpstr>
      <vt:lpstr>Analyzing Graphics File Headers (2 of 3)</vt:lpstr>
      <vt:lpstr>Analyzing Graphics File Headers (3 of 3)</vt:lpstr>
      <vt:lpstr>Tools for Viewing Images</vt:lpstr>
      <vt:lpstr>Understanding Steganography in Graphics Files (1 of 7)</vt:lpstr>
      <vt:lpstr>Understanding Steganography in Graphics Files (2 of 7)</vt:lpstr>
      <vt:lpstr>Understanding Steganography in Graphics Files (3 of 7)</vt:lpstr>
      <vt:lpstr>Understanding Steganography in Graphics Files (4 of 7)</vt:lpstr>
      <vt:lpstr>Understanding Steganography in Graphics Files (5 of 7)</vt:lpstr>
      <vt:lpstr>Understanding Steganography in Graphics Files (6 of 7)</vt:lpstr>
      <vt:lpstr>Understanding Steganography in Graphics Files (7 of 7)</vt:lpstr>
      <vt:lpstr>Using Steganalysis Tools</vt:lpstr>
      <vt:lpstr>Understanding Copyright Issues with Graphics</vt:lpstr>
      <vt:lpstr>Summary (1 of 3)</vt:lpstr>
      <vt:lpstr>Summary (2 of 3)</vt:lpstr>
      <vt:lpstr>Summary (3 of 3)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10</dc:title>
  <dc:creator>Course Technology</dc:creator>
  <cp:lastModifiedBy>PaulRefurb</cp:lastModifiedBy>
  <cp:revision>711</cp:revision>
  <dcterms:created xsi:type="dcterms:W3CDTF">2002-09-27T23:29:22Z</dcterms:created>
  <dcterms:modified xsi:type="dcterms:W3CDTF">2018-03-22T15:55:55Z</dcterms:modified>
</cp:coreProperties>
</file>